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92" r:id="rId13"/>
    <p:sldId id="293" r:id="rId14"/>
    <p:sldId id="267" r:id="rId15"/>
    <p:sldId id="268" r:id="rId16"/>
    <p:sldId id="269" r:id="rId17"/>
    <p:sldId id="270" r:id="rId18"/>
    <p:sldId id="308" r:id="rId19"/>
    <p:sldId id="280" r:id="rId20"/>
    <p:sldId id="309" r:id="rId21"/>
    <p:sldId id="310" r:id="rId22"/>
    <p:sldId id="311" r:id="rId23"/>
    <p:sldId id="312" r:id="rId24"/>
    <p:sldId id="313" r:id="rId25"/>
    <p:sldId id="314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1" r:id="rId36"/>
    <p:sldId id="283" r:id="rId37"/>
    <p:sldId id="282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6" r:id="rId58"/>
    <p:sldId id="305" r:id="rId59"/>
    <p:sldId id="307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02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9C750-F2B0-48BF-B0D9-93DD214D57C8}" type="datetimeFigureOut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39248-F3BD-4ED9-8E4D-689C28DD04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39248-F3BD-4ED9-8E4D-689C28DD044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4D8867B-E6D0-4095-8036-1D8290D54BBF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00C7-0E11-4E3D-9526-E389595EA387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4753F-5C15-47AF-8583-4DDB39E8EC90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2C9E-2405-418A-9982-7E204A886422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CB18E3C-6ECB-49F6-8B87-EF39E67F3D44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77AB-2EC0-49BA-A096-DA5FFF7041EA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E1AC-1C60-4AD7-BB1D-B8F0CFADE8E6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3366-9242-4DD2-8F23-4C8BB4D344F9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B58B-01E0-4C45-8DDD-00217359F362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6C0C2-134C-47BB-9334-2F3EA9F685B3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8A83-5F6E-4F13-8225-C5C8D5F8D0FE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5A84475-F09F-4990-BE0D-FBECE268536B}" type="datetime1">
              <a:rPr lang="zh-CN" altLang="en-US" smtClean="0"/>
              <a:pPr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Generative Adversarial Network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		Lu </a:t>
            </a:r>
            <a:r>
              <a:rPr lang="en-US" altLang="zh-CN" dirty="0" err="1" smtClean="0"/>
              <a:t>Yunlong</a:t>
            </a:r>
            <a:r>
              <a:rPr lang="en-US" altLang="zh-CN" dirty="0" smtClean="0"/>
              <a:t>	October 26, 2018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 algorithm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00485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Ideal case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At first discriminator gradually learns to discriminate between real images and fake images.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Meanwhile the generator learns to generate high quality images to fool the discriminator.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At last the generator can create images the discriminator cannot tell from real ones, and the discriminator can only output 0.5.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 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3656"/>
          </a:xfrm>
        </p:spPr>
        <p:txBody>
          <a:bodyPr/>
          <a:lstStyle/>
          <a:p>
            <a:r>
              <a:rPr lang="en-US" altLang="zh-CN" dirty="0" smtClean="0"/>
              <a:t>How to get x of label y when you have multiple labels?</a:t>
            </a:r>
            <a:endParaRPr lang="zh-CN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700808"/>
            <a:ext cx="5457552" cy="461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 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3616"/>
          </a:xfrm>
        </p:spPr>
        <p:txBody>
          <a:bodyPr/>
          <a:lstStyle/>
          <a:p>
            <a:r>
              <a:rPr lang="en-US" altLang="zh-CN" dirty="0" smtClean="0"/>
              <a:t>Loss function becomes</a:t>
            </a:r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01" y="1844824"/>
            <a:ext cx="8683699" cy="49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636912"/>
            <a:ext cx="63341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Combined with 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Net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“UNSUPERVISED REPRESENTATION LEARNING WITH DEEP CONVOLUTIONAL GENERATIVE ADVERSARIAL NETWORKS” 2015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Both the generator and discriminator use </a:t>
            </a:r>
            <a:r>
              <a:rPr lang="en-US" altLang="zh-CN" dirty="0" err="1" smtClean="0"/>
              <a:t>convolutional</a:t>
            </a:r>
            <a:r>
              <a:rPr lang="en-US" altLang="zh-CN" dirty="0" smtClean="0"/>
              <a:t> network.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Use batch normalization.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No fully connected hidden layers.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Use </a:t>
            </a:r>
            <a:r>
              <a:rPr lang="en-US" altLang="zh-CN" dirty="0" err="1" smtClean="0"/>
              <a:t>ReLU</a:t>
            </a:r>
            <a:r>
              <a:rPr lang="en-US" altLang="zh-CN" dirty="0" smtClean="0"/>
              <a:t> in generator for all layers except for the output, which uses </a:t>
            </a:r>
            <a:r>
              <a:rPr lang="en-US" altLang="zh-CN" dirty="0" err="1" smtClean="0"/>
              <a:t>Tanh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Use </a:t>
            </a:r>
            <a:r>
              <a:rPr lang="en-US" altLang="zh-CN" dirty="0" err="1" smtClean="0"/>
              <a:t>LeakyReLU</a:t>
            </a:r>
            <a:r>
              <a:rPr lang="en-US" altLang="zh-CN" dirty="0" smtClean="0"/>
              <a:t> in discriminator for all layers.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Combined with 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Net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4221088"/>
            <a:ext cx="8229600" cy="792088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Generator structure of DCGAN.</a:t>
            </a:r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473033" cy="297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Convolutional</a:t>
            </a:r>
            <a:r>
              <a:rPr lang="en-US" altLang="zh-CN" dirty="0" smtClean="0"/>
              <a:t> layer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5602" name="Picture 2" descr="https://github.com/vdumoulin/conv_arithmetic/raw/master/gif/no_padding_no_stride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2324100" cy="2466975"/>
          </a:xfrm>
          <a:prstGeom prst="rect">
            <a:avLst/>
          </a:prstGeom>
          <a:noFill/>
        </p:spPr>
      </p:pic>
      <p:pic>
        <p:nvPicPr>
          <p:cNvPr id="25604" name="Picture 4" descr="https://github.com/vdumoulin/conv_arithmetic/raw/master/gif/same_padding_no_stride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484784"/>
            <a:ext cx="2160240" cy="2455565"/>
          </a:xfrm>
          <a:prstGeom prst="rect">
            <a:avLst/>
          </a:prstGeom>
          <a:noFill/>
        </p:spPr>
      </p:pic>
      <p:pic>
        <p:nvPicPr>
          <p:cNvPr id="25606" name="Picture 6" descr="https://github.com/vdumoulin/conv_arithmetic/raw/master/gif/no_padding_stride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484784"/>
            <a:ext cx="2499275" cy="2448271"/>
          </a:xfrm>
          <a:prstGeom prst="rect">
            <a:avLst/>
          </a:prstGeom>
          <a:noFill/>
        </p:spPr>
      </p:pic>
      <p:pic>
        <p:nvPicPr>
          <p:cNvPr id="25608" name="Picture 8" descr="https://github.com/vdumoulin/conv_arithmetic/raw/master/gif/padding_strides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1484783"/>
            <a:ext cx="2520280" cy="2430953"/>
          </a:xfrm>
          <a:prstGeom prst="rect">
            <a:avLst/>
          </a:prstGeom>
          <a:noFill/>
        </p:spPr>
      </p:pic>
      <p:sp>
        <p:nvSpPr>
          <p:cNvPr id="11" name="内容占位符 4"/>
          <p:cNvSpPr>
            <a:spLocks noGrp="1"/>
          </p:cNvSpPr>
          <p:nvPr>
            <p:ph sz="quarter" idx="1"/>
          </p:nvPr>
        </p:nvSpPr>
        <p:spPr>
          <a:xfrm>
            <a:off x="395536" y="4077072"/>
            <a:ext cx="1584176" cy="7920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800" dirty="0" smtClean="0"/>
              <a:t>No padding,</a:t>
            </a:r>
          </a:p>
          <a:p>
            <a:pPr>
              <a:buNone/>
            </a:pPr>
            <a:r>
              <a:rPr lang="en-US" altLang="zh-CN" sz="1800" dirty="0" smtClean="0"/>
              <a:t>No strides</a:t>
            </a:r>
            <a:endParaRPr lang="zh-CN" altLang="en-US" sz="1800" dirty="0"/>
          </a:p>
        </p:txBody>
      </p:sp>
      <p:sp>
        <p:nvSpPr>
          <p:cNvPr id="12" name="内容占位符 4"/>
          <p:cNvSpPr txBox="1">
            <a:spLocks/>
          </p:cNvSpPr>
          <p:nvPr/>
        </p:nvSpPr>
        <p:spPr>
          <a:xfrm>
            <a:off x="2483768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Half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4788024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内容占位符 4"/>
          <p:cNvSpPr txBox="1">
            <a:spLocks/>
          </p:cNvSpPr>
          <p:nvPr/>
        </p:nvSpPr>
        <p:spPr>
          <a:xfrm>
            <a:off x="7164288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Half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Deconvolutional</a:t>
            </a:r>
            <a:r>
              <a:rPr lang="en-US" altLang="zh-CN" dirty="0" smtClean="0"/>
              <a:t> layer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29698" name="Picture 2" descr="https://github.com/vdumoulin/conv_arithmetic/raw/master/gif/no_padding_no_strides_transpose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2310225" cy="2592288"/>
          </a:xfrm>
          <a:prstGeom prst="rect">
            <a:avLst/>
          </a:prstGeom>
          <a:noFill/>
        </p:spPr>
      </p:pic>
      <p:pic>
        <p:nvPicPr>
          <p:cNvPr id="29700" name="Picture 4" descr="https://github.com/vdumoulin/conv_arithmetic/raw/master/gif/same_padding_no_strides_transpose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484784"/>
            <a:ext cx="2304256" cy="2619269"/>
          </a:xfrm>
          <a:prstGeom prst="rect">
            <a:avLst/>
          </a:prstGeom>
          <a:noFill/>
        </p:spPr>
      </p:pic>
      <p:pic>
        <p:nvPicPr>
          <p:cNvPr id="29702" name="Picture 6" descr="https://github.com/vdumoulin/conv_arithmetic/raw/master/gif/no_padding_strides_transposed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3" y="1484785"/>
            <a:ext cx="2304255" cy="2619268"/>
          </a:xfrm>
          <a:prstGeom prst="rect">
            <a:avLst/>
          </a:prstGeom>
          <a:noFill/>
        </p:spPr>
      </p:pic>
      <p:pic>
        <p:nvPicPr>
          <p:cNvPr id="29704" name="Picture 8" descr="https://github.com/vdumoulin/conv_arithmetic/raw/master/gif/padding_strides_transposed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7" y="1484784"/>
            <a:ext cx="2304255" cy="2619268"/>
          </a:xfrm>
          <a:prstGeom prst="rect">
            <a:avLst/>
          </a:prstGeom>
          <a:noFill/>
        </p:spPr>
      </p:pic>
      <p:sp>
        <p:nvSpPr>
          <p:cNvPr id="10" name="内容占位符 4"/>
          <p:cNvSpPr>
            <a:spLocks noGrp="1"/>
          </p:cNvSpPr>
          <p:nvPr>
            <p:ph sz="quarter" idx="1"/>
          </p:nvPr>
        </p:nvSpPr>
        <p:spPr>
          <a:xfrm>
            <a:off x="395536" y="4077072"/>
            <a:ext cx="1584176" cy="7920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800" dirty="0" smtClean="0"/>
              <a:t>No padding,</a:t>
            </a:r>
          </a:p>
          <a:p>
            <a:pPr>
              <a:buNone/>
            </a:pPr>
            <a:r>
              <a:rPr lang="en-US" altLang="zh-CN" sz="1800" dirty="0" smtClean="0"/>
              <a:t>No strides</a:t>
            </a:r>
            <a:endParaRPr lang="zh-CN" altLang="en-US" sz="1800" dirty="0"/>
          </a:p>
        </p:txBody>
      </p:sp>
      <p:sp>
        <p:nvSpPr>
          <p:cNvPr id="11" name="内容占位符 4"/>
          <p:cNvSpPr txBox="1">
            <a:spLocks/>
          </p:cNvSpPr>
          <p:nvPr/>
        </p:nvSpPr>
        <p:spPr>
          <a:xfrm>
            <a:off x="2483768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Half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内容占位符 4"/>
          <p:cNvSpPr txBox="1">
            <a:spLocks/>
          </p:cNvSpPr>
          <p:nvPr/>
        </p:nvSpPr>
        <p:spPr>
          <a:xfrm>
            <a:off x="4788024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164288" y="4077072"/>
            <a:ext cx="1584176" cy="79208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Half padding,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strides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2216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4412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Generative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Discriminative algorithms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How GAN works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Conditional GAN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Structure for translation invariance: DCGAN</a:t>
            </a:r>
          </a:p>
          <a:p>
            <a:pPr marL="84582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Implementation in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Problems of GAN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WGAN: huge improvement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Applications of GAN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 smtClean="0"/>
              <a:t>Current state-of-the-art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5"/>
            <a:ext cx="9036496" cy="368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48880"/>
            <a:ext cx="9144000" cy="15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5455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96752"/>
            <a:ext cx="753268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136904" cy="508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DCGAN on MNIST in 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43764" cy="478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Problem: hard to achieve Nash equilibrium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1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In a GAN, the generator is playing a non-cooperative game with the discriminator.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Nash equilibrium is hard to achieve.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Example: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A want to maximize f(x)=</a:t>
            </a:r>
            <a:r>
              <a:rPr lang="en-US" altLang="zh-CN" dirty="0" err="1" smtClean="0"/>
              <a:t>xy</a:t>
            </a:r>
            <a:r>
              <a:rPr lang="en-US" altLang="zh-CN" dirty="0" smtClean="0"/>
              <a:t> while B want to minimize g(y)=</a:t>
            </a:r>
            <a:r>
              <a:rPr lang="en-US" altLang="zh-CN" dirty="0" err="1" smtClean="0"/>
              <a:t>xy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Both using gradient descent.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A: update x with x+</a:t>
            </a:r>
            <a:r>
              <a:rPr lang="el-GR" altLang="zh-CN" dirty="0" smtClean="0"/>
              <a:t>λ</a:t>
            </a:r>
            <a:r>
              <a:rPr lang="en-US" altLang="zh-CN" dirty="0" smtClean="0"/>
              <a:t>y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B: update y with y-</a:t>
            </a:r>
            <a:r>
              <a:rPr lang="el-GR" altLang="zh-CN" dirty="0" smtClean="0"/>
              <a:t> λ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Problem: hard to achieve Nash equilibrium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25624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x</a:t>
            </a:r>
            <a:r>
              <a:rPr lang="en-US" altLang="zh-CN" sz="1400" dirty="0" smtClean="0"/>
              <a:t>0</a:t>
            </a:r>
            <a:r>
              <a:rPr lang="en-US" altLang="zh-CN" dirty="0" smtClean="0"/>
              <a:t>=1	y</a:t>
            </a:r>
            <a:r>
              <a:rPr lang="en-US" altLang="zh-CN" sz="1400" dirty="0" smtClean="0"/>
              <a:t>0</a:t>
            </a:r>
            <a:r>
              <a:rPr lang="en-US" altLang="zh-CN" dirty="0" smtClean="0"/>
              <a:t>=1	</a:t>
            </a:r>
            <a:r>
              <a:rPr lang="en-US" altLang="zh-CN" dirty="0" err="1" smtClean="0"/>
              <a:t>learning_rate</a:t>
            </a:r>
            <a:r>
              <a:rPr lang="en-US" altLang="zh-CN" dirty="0" smtClean="0"/>
              <a:t>=1e-3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18489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72816"/>
            <a:ext cx="7351316" cy="448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Problem: hard to achieve Nash equilibrium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For discriminator: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Maximize </a:t>
            </a:r>
            <a:r>
              <a:rPr lang="en-US" altLang="zh-CN" dirty="0" err="1" smtClean="0"/>
              <a:t>E</a:t>
            </a:r>
            <a:r>
              <a:rPr lang="en-US" altLang="zh-CN" sz="1600" dirty="0" err="1" smtClean="0"/>
              <a:t>x~p</a:t>
            </a:r>
            <a:r>
              <a:rPr lang="en-US" altLang="zh-CN" sz="1100" dirty="0" err="1" smtClean="0"/>
              <a:t>r</a:t>
            </a:r>
            <a:r>
              <a:rPr lang="en-US" altLang="zh-CN" sz="1600" dirty="0" smtClean="0"/>
              <a:t>(x)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logD</a:t>
            </a:r>
            <a:r>
              <a:rPr lang="en-US" altLang="zh-CN" dirty="0" smtClean="0"/>
              <a:t>(x)]+ </a:t>
            </a:r>
            <a:r>
              <a:rPr lang="en-US" altLang="zh-CN" dirty="0" err="1" smtClean="0"/>
              <a:t>E</a:t>
            </a:r>
            <a:r>
              <a:rPr lang="en-US" altLang="zh-CN" sz="1600" dirty="0" err="1" smtClean="0"/>
              <a:t>z~p</a:t>
            </a:r>
            <a:r>
              <a:rPr lang="en-US" altLang="zh-CN" sz="1100" dirty="0" err="1" smtClean="0"/>
              <a:t>z</a:t>
            </a:r>
            <a:r>
              <a:rPr lang="en-US" altLang="zh-CN" sz="1600" dirty="0" smtClean="0"/>
              <a:t>(z)</a:t>
            </a:r>
            <a:r>
              <a:rPr lang="en-US" altLang="zh-CN" dirty="0" smtClean="0"/>
              <a:t>[log(1-D(G(z)))]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For generator: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Minimize </a:t>
            </a:r>
            <a:r>
              <a:rPr lang="en-US" altLang="zh-CN" dirty="0" err="1" smtClean="0"/>
              <a:t>E</a:t>
            </a:r>
            <a:r>
              <a:rPr lang="en-US" altLang="zh-CN" sz="1300" dirty="0" err="1" smtClean="0"/>
              <a:t>z~p</a:t>
            </a:r>
            <a:r>
              <a:rPr lang="en-US" altLang="zh-CN" sz="800" dirty="0" err="1" smtClean="0"/>
              <a:t>z</a:t>
            </a:r>
            <a:r>
              <a:rPr lang="en-US" altLang="zh-CN" sz="1300" dirty="0" smtClean="0"/>
              <a:t>(z)</a:t>
            </a:r>
            <a:r>
              <a:rPr lang="en-US" altLang="zh-CN" dirty="0" smtClean="0"/>
              <a:t>[log(1-D(G(z)))]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Idea: Feature matching(Intuition)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Instead of directly maximizing the output of the discriminator, the new objective requires the generator to generate data that matches the statistics of the real data.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Letting f (x) denote activations on an intermediate layer of the discriminator, our new objective for the generator is defined as: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869160"/>
            <a:ext cx="534587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Generative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Discriminative algorithms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Generative Adversarial Network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data: x	 label: 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Discriminative algorithms:</a:t>
            </a:r>
          </a:p>
          <a:p>
            <a:r>
              <a:rPr lang="en-US" altLang="zh-CN" dirty="0" smtClean="0"/>
              <a:t>Try to classify input data</a:t>
            </a:r>
          </a:p>
          <a:p>
            <a:r>
              <a:rPr lang="en-US" altLang="zh-CN" dirty="0" smtClean="0"/>
              <a:t>predict p(</a:t>
            </a:r>
            <a:r>
              <a:rPr lang="en-US" altLang="zh-CN" dirty="0" err="1" smtClean="0"/>
              <a:t>y|x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Generative algorithms:</a:t>
            </a:r>
          </a:p>
          <a:p>
            <a:r>
              <a:rPr lang="en-US" altLang="zh-CN" dirty="0" smtClean="0"/>
              <a:t>Care about “how to get </a:t>
            </a:r>
            <a:r>
              <a:rPr lang="en-US" altLang="zh-CN" dirty="0" smtClean="0"/>
              <a:t>data x </a:t>
            </a:r>
            <a:r>
              <a:rPr lang="en-US" altLang="zh-CN" dirty="0" smtClean="0"/>
              <a:t>of label y”</a:t>
            </a:r>
          </a:p>
          <a:p>
            <a:r>
              <a:rPr lang="en-US" altLang="zh-CN" dirty="0" smtClean="0"/>
              <a:t>predict p(</a:t>
            </a:r>
            <a:r>
              <a:rPr lang="en-US" altLang="zh-CN" dirty="0" err="1" smtClean="0"/>
              <a:t>x|y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What’s the problem of origin GAN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Concluded in one word: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The better the discriminator is, the worse the gradient decay of the generator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Mathematical analysis:</a:t>
            </a:r>
          </a:p>
          <a:p>
            <a:r>
              <a:rPr lang="en-US" altLang="zh-CN" dirty="0" smtClean="0"/>
              <a:t>With the generator fixed, what’s the best discriminator ?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loss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Derivative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Best discriminator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195736" y="3068960"/>
          <a:ext cx="5332382" cy="562862"/>
        </p:xfrm>
        <a:graphic>
          <a:graphicData uri="http://schemas.openxmlformats.org/presentationml/2006/ole">
            <p:oleObj spid="_x0000_s32770" name="公式" r:id="rId3" imgW="2286000" imgH="241200" progId="Equation.3">
              <p:embed/>
            </p:oleObj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699792" y="3717032"/>
          <a:ext cx="3463244" cy="907777"/>
        </p:xfrm>
        <a:graphic>
          <a:graphicData uri="http://schemas.openxmlformats.org/presentationml/2006/ole">
            <p:oleObj spid="_x0000_s32771" name="公式" r:id="rId4" imgW="1066680" imgH="279360" progId="Equation.3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851920" y="4797152"/>
          <a:ext cx="3193398" cy="864096"/>
        </p:xfrm>
        <a:graphic>
          <a:graphicData uri="http://schemas.openxmlformats.org/presentationml/2006/ole">
            <p:oleObj spid="_x0000_s32772" name="公式" r:id="rId5" imgW="1079280" imgH="291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generator loss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KL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</a:t>
            </a:r>
          </a:p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83568" y="1916832"/>
          <a:ext cx="8135519" cy="1800200"/>
        </p:xfrm>
        <a:graphic>
          <a:graphicData uri="http://schemas.openxmlformats.org/presentationml/2006/ole">
            <p:oleObj spid="_x0000_s33794" name="公式" r:id="rId3" imgW="2984400" imgH="660240" progId="Equation.3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491880" y="4005064"/>
          <a:ext cx="5178030" cy="1378024"/>
        </p:xfrm>
        <a:graphic>
          <a:graphicData uri="http://schemas.openxmlformats.org/presentationml/2006/ole">
            <p:oleObj spid="_x0000_s33795" name="公式" r:id="rId4" imgW="3149280" imgH="838080" progId="Equation.3">
              <p:embed/>
            </p:oleObj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755575" y="5589240"/>
          <a:ext cx="3960441" cy="666292"/>
        </p:xfrm>
        <a:graphic>
          <a:graphicData uri="http://schemas.openxmlformats.org/presentationml/2006/ole">
            <p:oleObj spid="_x0000_s33796" name="公式" r:id="rId5" imgW="143496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What is TRUE: The closer two distributions are, the smaller their JS divergence is.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But, when two distributions barely overlap, what’s their JS divergence?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log2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187624" y="3501008"/>
          <a:ext cx="7304250" cy="1944216"/>
        </p:xfrm>
        <a:graphic>
          <a:graphicData uri="http://schemas.openxmlformats.org/presentationml/2006/ole">
            <p:oleObj spid="_x0000_s34818" name="公式" r:id="rId3" imgW="3149280" imgH="8380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When the support sets of P</a:t>
            </a:r>
            <a:r>
              <a:rPr lang="en-US" altLang="zh-CN" sz="1600" dirty="0" smtClean="0"/>
              <a:t>r</a:t>
            </a:r>
            <a:r>
              <a:rPr lang="en-US" altLang="zh-CN" dirty="0" smtClean="0"/>
              <a:t> and P</a:t>
            </a:r>
            <a:r>
              <a:rPr lang="en-US" altLang="zh-CN" sz="1600" dirty="0" smtClean="0"/>
              <a:t>g</a:t>
            </a:r>
            <a:r>
              <a:rPr lang="en-US" altLang="zh-CN" dirty="0" smtClean="0"/>
              <a:t> are low-dimensional manifold in a high-dimensional space, the probability is 1 that the measure of their overlap equals 0.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So,  the better the discriminator is, the worse the gradient decay of the generator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One way to avoid this is to add noise to generated samples and real samples, which forces these two distributions to overlap.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Can we use a better divergence between these two distributions?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05744"/>
          </a:xfrm>
        </p:spPr>
        <p:txBody>
          <a:bodyPr/>
          <a:lstStyle/>
          <a:p>
            <a:r>
              <a:rPr lang="en-US" altLang="zh-CN" dirty="0" smtClean="0"/>
              <a:t>Two dirt distributions P, Q</a:t>
            </a:r>
          </a:p>
          <a:p>
            <a:r>
              <a:rPr lang="en-US" altLang="zh-CN" dirty="0" smtClean="0"/>
              <a:t>P(1)=3, P(2)=2, P(3)=1, P(4)=4</a:t>
            </a:r>
          </a:p>
          <a:p>
            <a:r>
              <a:rPr lang="en-US" altLang="zh-CN" dirty="0" smtClean="0"/>
              <a:t>Q(1)=1, Q(2)=2, Q(3)=4, Q(4)=3</a:t>
            </a:r>
            <a:endParaRPr lang="zh-CN" altLang="en-US" dirty="0"/>
          </a:p>
        </p:txBody>
      </p:sp>
      <p:pic>
        <p:nvPicPr>
          <p:cNvPr id="36866" name="Picture 2" descr="https://lilianweng.github.io/lil-log/assets/images/EM_distance_discre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8420919" cy="39885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Wasserstein distance: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fr-FR" altLang="zh-CN" dirty="0" smtClean="0"/>
          </a:p>
          <a:p>
            <a:r>
              <a:rPr lang="fr-FR" altLang="zh-CN" dirty="0" smtClean="0"/>
              <a:t>One joint distribution γ∈Π(p</a:t>
            </a:r>
            <a:r>
              <a:rPr lang="fr-FR" altLang="zh-CN" sz="1400" dirty="0" smtClean="0"/>
              <a:t>r</a:t>
            </a:r>
            <a:r>
              <a:rPr lang="fr-FR" altLang="zh-CN" dirty="0" smtClean="0"/>
              <a:t>,p</a:t>
            </a:r>
            <a:r>
              <a:rPr lang="fr-FR" altLang="zh-CN" sz="1400" dirty="0" smtClean="0"/>
              <a:t>g</a:t>
            </a:r>
            <a:r>
              <a:rPr lang="fr-FR" altLang="zh-CN" dirty="0" smtClean="0"/>
              <a:t>) describes one dirt transport plan.</a:t>
            </a:r>
          </a:p>
          <a:p>
            <a:r>
              <a:rPr lang="fr-FR" altLang="zh-CN" dirty="0" smtClean="0"/>
              <a:t>Precisely, γ(x, y) states the percentage of dirt that </a:t>
            </a:r>
            <a:r>
              <a:rPr lang="en-US" altLang="zh-CN" dirty="0" smtClean="0"/>
              <a:t>should be transported from point x to y so as to make x follows the same probability distribution of y</a:t>
            </a:r>
            <a:r>
              <a:rPr lang="fr-FR" altLang="zh-CN" dirty="0" smtClean="0"/>
              <a:t>.</a:t>
            </a: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259632" y="2132856"/>
          <a:ext cx="6084676" cy="962548"/>
        </p:xfrm>
        <a:graphic>
          <a:graphicData uri="http://schemas.openxmlformats.org/presentationml/2006/ole">
            <p:oleObj spid="_x0000_s35842" name="公式" r:id="rId3" imgW="224784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89720"/>
          </a:xfrm>
        </p:spPr>
        <p:txBody>
          <a:bodyPr/>
          <a:lstStyle/>
          <a:p>
            <a:r>
              <a:rPr lang="en-US" altLang="zh-CN" dirty="0" smtClean="0"/>
              <a:t>Consider two distributions P</a:t>
            </a:r>
            <a:r>
              <a:rPr lang="en-US" altLang="zh-CN" sz="1400" dirty="0" smtClean="0"/>
              <a:t>1</a:t>
            </a:r>
            <a:r>
              <a:rPr lang="en-US" altLang="zh-CN" dirty="0" smtClean="0"/>
              <a:t>, P</a:t>
            </a:r>
            <a:r>
              <a:rPr lang="en-US" altLang="zh-CN" sz="1400" dirty="0" smtClean="0"/>
              <a:t>2</a:t>
            </a:r>
            <a:r>
              <a:rPr lang="zh-CN" altLang="en-US" sz="2800" dirty="0" smtClean="0"/>
              <a:t>，</a:t>
            </a:r>
            <a:r>
              <a:rPr lang="en-US" altLang="zh-CN" dirty="0" smtClean="0"/>
              <a:t> P</a:t>
            </a:r>
            <a:r>
              <a:rPr lang="en-US" altLang="zh-CN" sz="1400" dirty="0" smtClean="0"/>
              <a:t>1</a:t>
            </a:r>
            <a:r>
              <a:rPr lang="en-US" altLang="zh-CN" sz="2800" dirty="0" smtClean="0"/>
              <a:t> takes a uniform distribution on a segment and P</a:t>
            </a:r>
            <a:r>
              <a:rPr lang="en-US" altLang="zh-CN" sz="1400" dirty="0" smtClean="0"/>
              <a:t>2</a:t>
            </a:r>
            <a:r>
              <a:rPr lang="en-US" altLang="zh-CN" sz="2800" dirty="0" smtClean="0"/>
              <a:t> on another at a distance of </a:t>
            </a:r>
            <a:r>
              <a:rPr lang="el-GR" altLang="zh-CN" sz="2800" dirty="0" smtClean="0"/>
              <a:t>θ</a:t>
            </a:r>
            <a:r>
              <a:rPr lang="en-US" altLang="zh-CN" sz="2800" dirty="0" smtClean="0"/>
              <a:t>.</a:t>
            </a:r>
          </a:p>
          <a:p>
            <a:endParaRPr lang="en-US" altLang="zh-CN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852936"/>
            <a:ext cx="6865937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/>
          <a:lstStyle/>
          <a:p>
            <a:r>
              <a:rPr lang="en-US" altLang="zh-CN" dirty="0" smtClean="0"/>
              <a:t>But this value cannot be calculated.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Can be replaced by: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Lipschitz</a:t>
            </a:r>
            <a:r>
              <a:rPr lang="en-US" altLang="zh-CN" dirty="0" smtClean="0"/>
              <a:t> continuity: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979712" y="1844824"/>
          <a:ext cx="5148783" cy="814026"/>
        </p:xfrm>
        <a:graphic>
          <a:graphicData uri="http://schemas.openxmlformats.org/presentationml/2006/ole">
            <p:oleObj spid="_x0000_s75778" name="公式" r:id="rId3" imgW="2247840" imgH="355320" progId="Equation.3">
              <p:embed/>
            </p:oleObj>
          </a:graphicData>
        </a:graphic>
      </p:graphicFrame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3284984"/>
            <a:ext cx="6503987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83768" y="4653136"/>
          <a:ext cx="3600450" cy="1123950"/>
        </p:xfrm>
        <a:graphic>
          <a:graphicData uri="http://schemas.openxmlformats.org/presentationml/2006/ole">
            <p:oleObj spid="_x0000_s75780" name="公式" r:id="rId5" imgW="162540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Recognize handwritten digits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Classify scenes and objects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Understanding human words</a:t>
            </a:r>
          </a:p>
        </p:txBody>
      </p:sp>
      <p:pic>
        <p:nvPicPr>
          <p:cNvPr id="19484" name="Picture 28" descr="Image result for speech recogni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29000"/>
            <a:ext cx="6976649" cy="244827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Discriminative algorithms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9458" name="AutoShape 2" descr="Image result for objec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60" name="Picture 4" descr="Image result for object recogni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212976"/>
            <a:ext cx="3715611" cy="2808312"/>
          </a:xfrm>
          <a:prstGeom prst="rect">
            <a:avLst/>
          </a:prstGeom>
          <a:noFill/>
        </p:spPr>
      </p:pic>
      <p:sp>
        <p:nvSpPr>
          <p:cNvPr id="19462" name="AutoShape 6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64" name="AutoShape 8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66" name="AutoShape 10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68" name="AutoShape 12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70" name="AutoShape 14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72" name="AutoShape 16" descr="Image result for mnist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74" name="Picture 18" descr="Image result for mnist recogni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2996952"/>
            <a:ext cx="4773530" cy="2664296"/>
          </a:xfrm>
          <a:prstGeom prst="rect">
            <a:avLst/>
          </a:prstGeom>
          <a:noFill/>
        </p:spPr>
      </p:pic>
      <p:sp>
        <p:nvSpPr>
          <p:cNvPr id="19476" name="AutoShape 20" descr="Image result for natural language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78" name="AutoShape 22" descr="Image result for speech recog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80" name="AutoShape 24" descr="data:image/png;base64,iVBORw0KGgoAAAANSUhEUgAAAXkAAACGCAMAAAAPbgp3AAABZVBMVEX////u7u7t7e35+fn09PQASIP7+/v19fXx8fEAQH7///38/////v8ASIXyjQAAO3sARIIAS4VLd6HyjgAXVIsAO3wAQIDm7vWsv9IARIOjtsnyigDu8PPC0uHzkwDs7+3u9fjX3+V7mbe2xtVTfqZtjKySqsbP2ufxhQC7zd3++e7w0awAOX0AMnYAQobt6uLv4Mzzmxz/mQD63bhjia/wzaD2u3b779vv5dbxsWD0r1f99Ofy7PH4yo3y3cTznCnxxI+Gn7wZS3zwpD4pX5P3wX/x17j76tEAQIz5zZpAa5nyoTUvVn6fdka6fDb2rE2BaVqufERcYGM/UnPLhSLijhb0mCX25b/z0bL3zZDyrF2zwLe+gytxZVnTjBb0uHddWnBgX2qsjmzSyLinuLypejLCjD6MbUlAc6V4j52Qg249VW3xwXP42qvtnw/r2K/2pE7fvIyvrKXgsGzHqICBcFC2qpNhuXZ+AAAgAElEQVR4nO2diXviSLLgJXGJTJCxZcCU0pnCLtsYaECFuc3hwkBhpoednq6ja3umt3d3dt5ut2fe7tu3f/9G6uAQl+xydbveVznfVJdUIpT6KRQZGRmZKQh28YtWkZ0TsnUshZwTkn0iaB/7nBPOBaEHiwh+6SJ8u0SILhGiX3CXr+S/kv+SRHwl/5X8F4XtK/kvWMSDyUveyYv23VBkhbzoscLirMKiS0Tw9xQhPoEI34NFrCEvWWV2qWifcO6GGGFMImxR560rPIsQnF8saNuyiJBbhPz7iLBOiG4R/icUIfjt4nPKphMhXxDrwaDPF5qd2PGLzSe+ivD7Z1/vRotlmXNCSLZWHrerzeyKxdpp9OwWQdps9DbWIrhJhH+XiE3t0qoI+aEixIXP/LEixB3kI+alhLBOb0oVKKqWXbFYXslvaeg9vv8FEf4NIkQPz/z0ItzkvYjY+cyha1bqTVRNpaqqKprWIs+avBdt+yLIRwRc+okqKi9GvzrOVdDz1vn/EOQxikSEVlXVqKoYzUoNCRivw/aV/FOTRwjhe0NVqdav1OWkyR1/Jf/5yYOKtxqaqqj9IQPXBoRna+/vx1lZ+nTyu0QIu8m7RTyCvLQe28N9m0eIEAXZLr6gVXzOiWAQj7pg4Ls52S/roeKwPTWggdVaIfuCkP2LoFtEcC5iRaZV/M9ChPMg/p0i1sD5ZBHC/O0tdf2QIJIc1VSt0eKHrfYEDlRKVa0477dJn96HdYl4TAf084n4pD7sLhGz4rJYGCUrFEhX9FAE134Fp1JVFNr912mzuPHT+9LCXc8zVomEnEI1Y0hICP3A1V0xGpVSkRv8r+Q/H3kUQcJ7sCxGCXqv9T7n3i9nCRHhf+RrlPhzkkeRlqGoRj0p6mDsqTIpgzcpEVksFkdfyX9G8sB+CjZ+qF+TigLgf8hicO2LucH0HaVF/JX8ZxsZQcIY/PgcYaSiqfTdeyGChdaAmr6NWv/0kRHxCUX8BxsZqVGqVXWJVFRVnbSg85odmN4NvId/zHT+MV6l9Oku4W8oYotX+eki7LcnL7090lSVrg9FRhRMfOuakWFX5bGbanmUzWLmfnvrRJgn3Ko9g7Gz3/77iJC9itgcgHCLEDaLcD6ThbuRIXAeCjhrqADeR0gbVF/rl3nELILQisVaEbHS9bePvQ9rrI6MbBABz4zMsiCCHy0YgF3YHjK4sknEA6IHm8kzUW4qapNF8ACAj4QQGyhg4StMQMuv9XeOmElyNgRl9ojWwFwoZNdSQPw9LT3zs4+YXXeAeCeJR2Bgxjii96C1ndQJQfg5kQ8lX1y93FyujojMPGJ7NuRJFVRelzAY+yYK4nuFKtMiYYwPDT4f8he38UQsDCUWNv8TjpklZf89kT+8lL808kUw7/+8JiOF2xqhBW5Ov0jAlJk6j9BzGJPCSL4tRGOJcGJTiaVi++kvjLyY09QuI3JDVRqg5g1VNQA8k4igX744P794Hjp/ng+kDk42l5eBaOEs9KzJ227n/JmTgLxKWN1QtZGAR+DH5xhjkuh/cZiI74Xz5/71zu0iNvvEHJt1Ypd/vOgS7BBxFS68FHmMfualz0Ln1uFNPHUri+tE7Op/rKlFcIcI8cEiwPP3uUooBMbmvc9XUdRJKKQ3FaVhuhC+dDwVCEQD0cSFLxRy/+o3LiHfXSp+jkKzAmdCS8V3nI8d6r9zNbcWwfX2JNICFzIrYND8gc7qlKodq2l9kQ+YJf7Cdi93Z/fJ9gWfkpq3VoQo3qX2zucirsmgjxZFiPJpPnXo+8RaLFhH9zf68Ow+t4g5edv8kLKm9qHDZKjqkJEKOJRWx0Q4K+yb5BML5Jdt8W8Yq5IXyYsiqysNhBZFLJH/XLV42lilPlaUqhCpUQUaVgJ9qrHtTV6FOfdoIH5q/+K5kGe80rQuRCJoiXzsCyNPqqrSFoQOaD4jxa6qjOwLTvaiJvlCWkCR3598bK7z4IhNqgR0PrJEPvCFkfc3VK0sCPea0mCkThXasi84ipvko7e6YJmbZ0Ee+SRZJPXMkPC+xhdNXm4qWkcQ2hq4lqSkal3nbhecfDQavkL2Iz4L8kJELtZJRakTISuY4Y0Qec7k17WwkkOe0hHGbcMY6Nclg05t4cgXNe18/hRt1HlHxOxu9okHPLNHERZ5cASEzscuHfQMNuwbzSwORoRQp0gkZpLXt9ZC/ORaLMSTPYtYJT97zxFsRl2xLItMhj6UM1sHDD2Qj9355/FOefm17hzKCTq/eLwIwfyFDOTBn49gPMg0xspPg24106j86ySLawOa+Uhkskh+rYhFbI+sxYNE+N0iZqMrjowIK4rsWiISikBDCpbFcW5Pk/uxaDRxvHmAxuc+4Rw7/bbdYzweRSABdP7Gz+RKppLtZ0YDTSkTVtQqA037OK5xs3MM5C2ferX36MBwdx7ETbX4LCJE93cjXoObBrYyCOhxBAshOGSyPx0lR98EUgdrImarIsRlBdg9lLMiwm0RlkWY5M8Zk4xf612NZodGTWDyT5meOqljKHDB8TdAXt4swkstVuzSRhE74zZexqRW2wr4eNMvkolb33k8fiw8h1ilRd5PclpbbVbVYOsfrWzHUHrM6NdbUEYtW+fFZxwx201e8qevAvn0y/yBcBNN4udDnsk9TavijjZGXdpVpiVyfa9oVFWVf4yAfPSLJy9f7idSibPLvfyJ8PL0jjiNx+9O3i/WBx1dwGOjhe7HPB+OXdcrg3Z5hLBlbb5k8mDsT2Mx8CYT6btU/vz2Kn544SfryDPJF/FMnkGfn30K+YMUJw+G0A8HWe7lWpWapX06On/NIsg7+etnQx58m+R+ivvx8fMXe9FULBYtHKbldeThbsgref81uxavpU8hb+q8WQtkoXWJcMgzCUW8k2e/IXm3P7cyrHEV3ued19ht8tCMzwcSd2SdSygmW5tErHiVhJG6RMSdXuVmEQfcq7RqYQcpXSIs8pJEikG0LGKLS0iKZG0tPtmrXCdi4+wHa1KGP71v9l0BffqsEIjyEj9C1i/8ixMocI1+8K8TsW5ehy/SbGAvczDmIjBP9nFE+O9i+XO0MAeDuESELvnISBDhcZ9trIV7GgeuTcrYt7UWj55MsiJCmL09+6twfTfyUSJgj4icXuxZAYTYnTkWzj1TacEi/JAZkGURW8IdWarWNoc73CIkoqPRfbXRQJYISeaNjpnS5GOWDAkhK+cJ+u2MEfkynzrUUSRrqCWyoRar0YNKZsBNmd319/QgbhHOg9giHr/Wh//MJh9NnIbuUtbfExfw79jHyNLd2lqVrBOxtsIjTRlhr7EqRjoDI5PR6CTrxG1ehgsv8YKGzH9hqZ//pJC6EyKoRpWKZ/K4nWnyWNCzWN9GfhmzyUfT6C5mHkTD5wI8VPD0LLl4t4bWlD1X+F5Ry7vJI0EGbHq9STPGoFzzZSO2CP95PhA1cw/OzPZeJi/Ob3jhZ3g5AKN4IiA8otrYu84/J/LkLmpbm9TVeTxgHsTCB9yh8CVvz+SFu02VKTO9Ay9R4oqqVXbHZyMCYzrrKdq0zJNsai2bPBOTt+FoLJ4IJ/IXRCT+i7t8Yi8cTiTC8Af/f2w/EUiCAeqoWts7+YHW5+31syAvHUYdnU/sBSzy0dQhn8ng8784Jwt36yt95rHCQF5RfvBAHpHr4seMMSR6q9LoUupYGyKm7+L5RAw8rQtoXc9TqUAqXEjEYjEbfiJ+eAzvSigrStU7+api8Cj/cyBP5uShZbXcHPgjnITWLJg+SC/cDU3UyQN0XlF6u60NkC9NtEaR1KtqRulOB04LK7Jg8PLm6iAWSKT96ZfxQGzv9uWVWc7O+J8nL8yp1NyqNbzb+aZKs7+9tVkbypcv7EZ1oUSjgZQOToTv4Fwm0uxuWYN2i2aj6x4NWPfMY0UdeBhQwHJXG/h5fKZ/38JAcnlNL30/lUofHSYCsei5M6ECWQv3yPbkF1Vpeic/obSF0cZhjYf7NivT3hd8GyfxZmV1IvNE6DIRXUG//+YK+YK+s5ehxeWKWpTSYmhVxNoVjyIDsAJBD2skNbSBjzUyxgcf9o3K49DSL1AaKncQDgTytxe+tSJwW1Wbutd1l4ITlY42snjQ0k27RexKzTuNr5CPpg6SRZZ+eesDQ8r7h+YPCE+KypoDhbv7sDJpgC6u9GFXkuLkSqYhoL7WzOL6wNAytLiQPw9KlA6koGcXC59gAVnDIC4RBN7wdLkWW7L7pK6i5sgjsvseniC4bmRk+TM531vV+dQFmNb9PLRgwixiwkiJUq0lRNCKiDUDCjJP5AFPaPvICLuGt5nFDaAvVGim+1NuKInQtJtxGt4uyWlu+/YOL83VAlwiTItAflLUyaZarMRteJJLhT2TkZGbNdbmkITO8qk7v5PVZVIiHaqqLVvnXUZvNdBEmpT2V8m7aqFXtXshpzURHmi0UkzKzJ66OCcPbvtLYp5xizCrJYO3YniOVRYNqvJ+13OIVQrn4VVrE01fhAP5Fz68KJzkNEMbmQy8kO9Pu5Md5IlYpxOUhUZPqGamRSYyv5y8uEgnhQWdTwWgV2dm9q8jz+ANN6hn8nVq8H7XI5bI+QzkL1bJBxLnZ4n8HQkJCzovkkqmzclHPMXn5clP025xO3mWHGfG0KG/F8qZqZ9dM//x1W0gFTu8OhbMMUlJTsfveCADbdR5sT/peSdfUga0R9iz0HmE72KrOr+fCr9My0vxeUbGWlkreyVPuoOqsYM8YVO1jgwjC/5qzUdkcpZIcJcWunQnPgzPLLH0STKL0XoRVrUm0w8PIK/d08EzsTZIOM2vKH3q5WlaJq6REdJTa0pljYi1FSa016P1HTpfpP1kJzMQKpkfcIixu7zZi4sG9qP5l9h8ZknmIyPbyHebOe5xeSSvDI2G/DuPjDjBfyQcJNzkwydZnjCz7BKSHm3xvOOZmyltzbehlYqyQN5dC36CDLWBPtY6eKplsU+8itvBCz5IkL8xZRLw59AWEZLUbQydzNDdwxodrWM0xN8q32aXDDG9H3VpfeJs5R3B449pEYzk2mqszntHWqecae2YOs+tVxO+DDolku9y8dsDF/7C/sX2ee/IaI/UurihFi4RpKy0+o0lEfYs53lmln1i/pqt49nMBWR+ggg9fk2neaABHcXd1uYAW29vblTg5gMja/QIHyvxELeZkXfZpaWIyThTxn2DlTJVIH+QWnr/iRPr89ohIkvHI2oNjeyOHpB7tdVsOiIkkS+aZ31RfvtJVrL7bBEIidaIk4jM6ZNoTfTAbdp2kocKXy03stHYXdBNHmpYnfi7A0LWi3A/c1YbjTK17dgi7wc1YdwT69UhE5OxJfDRFNTBA/kardRUz+THarYxIw897KRT0k5xn3BfcWEfYp+zku0nkU+7PMvYrc9NHjzqxjTUrRLmTeezmVEtM9qOzfxsCWEkKRN2wZvX/VnEej9xqKMlbBvIq/c1teOVfBvIT2ci5Be3+/uBfU8lulhSgf3bFw7pTyGPdJe1iVlJukvkBaHZ9E0+MuZJ530m+Y7X0UAiFo/fFAoBRwGi0TepaNJKl98uYqSVW+rQM3mKGn3wi00RLJ0Co2ZNLE/FlsvKCTg1/yt07wqH6afQedeXDg+eXEe+ofenskc738qMWpmy9zkD5PLPP34fTdlKH3v976+tOuwm33kA+UEXDSbOmJR8DI99+LgSjcaPXWndDx4B561KMuECH06b5MVl8lV92icbRNjF+UWwpQH5iuelkFjx3+irtzHH3BS+ffX256RtbbaJwCO4D7XI717TiQwmuN11dF4+SoSv9O1m3TmhL57QiX4Vdsg/dE0ns34zlzC9t0w+ELPIL88BnVb1xoRIzNNKoTVtlFXGXubDmu6eNP1/r3/enzX00df//uPb8szabBEB5LNAfkMtHPL2CdLoC2MeXzMns8pHMXCg0FYVmr08tPzlnYQTx/Iur3J3jN/nciuj0cRFaGWYIDSt4mo36HHcoKSV/HSsex1pGA7AnV/051NvXhu15WGYdSJCQ61epOWgt9EL3OyHKrRoXxC8DCdOfA8dALH+9Swcv9hw0wfsdhGSndnfc/L8U1ra7QJcmv5PGOzkWhGr+0wAeQb9Lo9rOqFO+zK/6M+D2Sn87x5ZsptuEbxaJKdy8ptqYf/C+cBQv0+AvCOCk5fNPKqdK0Iv5YfB58LJz2shrhPhIYvbJ9+44gcW+eW4DREnVTygZrx2d9yGdNQS63ohbx5hX/MyH1hu5lNDK49mawo2eOgr5DfFbTBC/SnJAXlxkfwGbC4Ry3Eb/9OQD/nPYm7yl+vID3CbZte/vJUKDxUgX/VKXhCq/ye/v0y+8G8lto78ks7LPU7+3gt5PjFv0kg+L/IHK+RP3eQZARXGbT4c6I08dCwnDa/kEa79+Mbl2ab6xQWF3UieFh9AvlvVP9CiLD0T8j5yl9pJXiTMqOCx1vI4JpVT6iJ82xtDvI4IFjH390F4+vNS3Caa+qWhSzvJk4HBinTshTwC8sZAz6m7dF4SSZE5A6Gfl3zydpl8NBA+WiUv0Ry+12rrRazYeSBPwPvfTR4hlOXxv5L6eqkWb74tL2DbTL4reyWPcJYOksOd1oYwMpg6a7p9XvLpfVfELJp4sUJeLNIPuAzkPY2Ah8Dn4N6/f2lAcWUoj4toNRVjjNHlX78vLDo3r/9avPZAvjoB8u1N5KVFbEhoqW29Q+tkh2/D5OpEwOtEPIz8zhx8X9o9KAXkQytp/EW1gzvaaCmvP7hJJpAv6tVJaOdWFQT3NapqHeHy51d/L8xHCt786Y8XUAc/IRu3leAn4O3KjA6wp9kFuKb09BKt+y0RiJMPsZnMCJ9oCxf7ZX91gvlEChyMmCL8uu7Di7Uw/XlhxxwH511tGV1JuwelovEj6+tYHJPIaiO9ow1F4qUPi8vgBbWN1WWh3H1YdE2hKAP9Mv/9q+8Kjn9T+OXVdxegpcm72yMibRHR7AtZ8KF29WHN3qZYh151jdZsEfJROD7rw0rXpN5rNioCKtewUJ2SYmXaqDDm48mb2Uqj2avr18yuBfLWh52Rd1ssJ8QTvHS789G9F4vfjRW3AfK+kpbzFp/H95w83blcCIroXU6+4j/+5rtX9Ls3+7atefs2kAYoL+KJW7JNRH8qgK/oKWLG5JJSFlp05ETMFsmLrKcZHz8a/6jRMiffof1GU6VDjDAuq+9+qk60Ch+b4LWI2OSXTdsjYpXBI1eCXzSwhnyE63xJqySflDxPgXmlKpOifBwvfK/SnwumvSn8/dWfCmkUROfx1O1WEZOGZ/JE7ChlXFtPnuQyPaaTUG/CJ1xUu5OhTEi9SWsIv8/8AHrPKlrlycm/cKdWRuPnc/LgZPFlolFWqYVK1syYjeQjEjOHCyU8NrK4pyIf24YtgnCr+/a7b/8vD9nGY7/Qd6D1qVgq+pq++iWVBP/iJBzbrvPdgYD6FnmeH4S2kBfJUBsJWdoxRRAmnybsiBlCTDKqfBawXxjwZZeq1rdNit0qhhcL/mhQ1HvcK3pa8u7Uymg0dTwjz+RixXT7WkqN1Ol4G3kUkUjJ9BXw+F0WvP/sVp3HKNJ69+oPhW/OZSCfDxT+aPzl1R9/Sb3+Lz/S7wv7fEbIy0RgB/m2gKacPCGsiIPbyedM8mUuQu7U/UeFPZu8QDpanZgzp1sqJz8hpsqQihGsaTUcMdf06jw1ed9l3uVV2qspmdjgvWcGfF/HmtrSi2aG1kbyEZT8QKe8fviHd1nhPrOdPHxIH9XRYSLMyV/EA4XvXv38y/f07dtvv3v1l8Ktbs4ED9xtI4+MtoBN8uCEK2XbFVxPXiIVcIot8mBcuq2jQnhG3gwqiJI/Yv57dWpOEBPZUM2Cr4B57gHf/sYD+QeNjKDLu8Qs04X/mUhb5LnhID1NBcuBcIe2QszM0JpN+IjI3OVm863EBamvZsAgMTx4h4TyAnk+o5KnhC/pfKSTqQi3gcQNkE/n9wPRt9+/efOHP79+8/3bVOwuiPjqB4E7cRt52hNQs6ED+KGmdhe7bWb6JAI7GXFGRuBRTPIYhdhU0QZHKdB50GcUwX7wgonJImvq/FQ3F6IhQ7VVhqcPgrURr/lIqO3bnD3RyAjCBzGOPnFyYOK3hqQsZwx6oj1lxCck0WxIpKYD5zgmCLp75PqaFB3yqK6N+00iMdyYIGGUaQUdlxCwR/iOkIsuYYQnkggHscRLGT6bw9h+4S+v/pKKRt/AfwrcBCP9MBo7ELc4poj3Xxv8jmRAf3CWIbT+XSQR7KQvWAMjPbUFvwDPMVSn1ea700T+xOwxRTApaZ1r0yUcKZy8ATdlEtMHk2xLeQ9SfJJU/FBc8Crju71KW0E27/AAOhS6MZU+f3ySCMyCxNbby9J2i7fqPLDtE2jD7MPaIq5Hg2kV3krEVkPir1A0oKCrenPKwHaWQk78g4h6vdKo5pw1CrgImYFnItzsxe74+l5niWi08Ff6yxsA/+ObQOLSL8sXsWjixunI2zq1+CDQvav45Ya51ul0GjTaC4OVkWylV6nrMnHUMCKMof8q8swVfaSVc+p/htfrZxYc1J9iHIn42BQaV/aTVuEz0qHrNSCs2Qd3MoRxlfLKm1NEF/uwbpwPWVlIEv0nZhZ9/OLGXC00dmFOxvTzL5XrgFGViV4xgLzR5JCsaQeEDTLGRM38gGdjEnKjKpTVFnjp048y6FGJILBJZv3IB1XtdjOGmQce4Ts/QBNigOtwmTdXyPSl+Ry5129f/fH7V9/vB8IHfr5GdTyQOBWs5KKFB4nwAg9yzerASa6CPQD7PMZta+6iZPo4I5qhmjZgluk1b9qmRSKBJwQOgJqtKf+14MRtSBCe8yN0sVrTJs0xudrsjrMCGhndokhKdFoS9VZVG81yybdGD7yTB2zylZlxE0+e8xHZ1P4FOLMAG8wDHistYQA11nvvgPykKeCggPlua6TYoPdZ1GprjazOTSCBU/TeNKSYdT8yID8kfBE4PnmS5JRmHdwDA8wozx3D/HK5/1HAySgYeiAvn+ej+7HX376i/6kQiBYuQkyUD2Kx/bRgLp+1ELexcs8Qf3l1bchIG9pA6JuO9H+qdd4OMjAh+F6bjorFitoADZHNJRV4llyRsOlH/RpPp0IWugz5hYjZyFAnfdrg75I0qrUu7Xe1Zov7n/WJAv9idGbzJyT/WSL8FBEzIG9mtUYD0GfkOn9YyVWg5Mrl92O1gYWONv1nvdEF8s0pcGh1hp1Sp0ff8SXFIkKtq/76oVQvlTof+loLC813nRbYUeiIqMOQkK2N3o9qo4bW4LtTkFZfa5ZbrdpoWOn1el06nbz6rhAo6OD5+2/iMXBo3/7pzX4scQSdm+JlIpo48yG7MKsUoRW0CkAD88xIRalFWs0u8tXVaalULBaztfuJdo+xzEi9Syv1Ym1U4w5Kw4CfNJusNMjcC8L0b6n4jDxv/0fjSu2adIpMLNYF8whHuF/C9NJ4PELWyrUO+cTTkBfveMZN9FA45eRjf9AUhe8Uq2lKf5AFI902NI1y8o0+Qh1Fg3/M0GqRcPcD4ezAUM2r6WQM2labUoUqA74AbI5kJxkK12cm9uIEPvSDoWUs4fwuikp/TBXiZ4KPSP6j271C4O3f3uRvzdXUCOhD/n/0J1C6VjGsQs1iTIrcoMnkXut2VXqPfdAWaQr/p4zWr0FN5GsGXyacUrUMfGu42QWfuKGCEWpCr3RkWRvJJg9fp4CBBXyL7JrP1uLfiZlLTq7hJHypEfzU5OHvdynQ+NSBcGzq/mGxWK/XS/VW1vJ2JcJK8MUxH3SroWtq1ECv6kVCJMFeVDRbtIpoucdZeNoxtz0VvZbpgXa2sszsmjBeCwQa2GpxCfVSbgLv7O23+/lLxJspdnR19/ZPV5c8pdIfugEX/2UOvjyr5JxiHbZVsAslrc7IvaJ0QSXhmWWod6lUqtVaiLs1PMQri/VOBz6yLvREpxN4/Q2NVqy078sE6LyDzTJh8z43ms/Wsidfo/n6Rk+n89ItJ184ES4s8mDmyfLMBb2qTDl5cAOrYyy6RcxaFV4iuMWpiEWjoo+UFp5V2KyF1eZyEXxHVNYalauv3r4unJrPKIdCvFeKIhHke5GPRg/TZBaNIXaxHwSPMzmz63k9VJQOtp/ZnKTu/MIUCZY/BOpankJnt0+uWUNtJq1lwS7D8RP/JmyLIkRXfN6jztvO7batKkTpkPvziXNr1lTskOd8SPNBVNMXzlSB/IBmhel9xPz95q0qIqhP+WY9xlgvm7Pdl+bD8vVhzVpccyG88Rwqf3sTO/KbIZ8iJx8Bo3wOnn34VJZktLCTF7Tkkm34haxaIdCmMpI1zInddi3gbc6HNax6yvC6R+B69pu6SNqZqm7tScXJy1a1HrjbhbxIXlorYs1uFyslFPIRniEbiB8FL7h3GbsNmvtLhBY2vQgVf637Qr62WvNNh87GEy4x9gn+31GZizXGOEf9rktDq0Xvab+kEmfJIPwjM3r8KnOpg9QlWnP1rPQH+J62oFbDiu7cYWE7DOvYZz/KyMiGJg24rj4tmed8wdNw/Cb4iI09QqEg+DbHuy4TXG9vMWdn1odNmtHK/Km1CkLsbrYi9Kz3yFfSFULQC6yLk+HCJnqOiNmnZ50I8vAZ7rYx9ALETR3QmQixSP/0JhDfv7kIYWT0SPr0KhYPxHk7uy27r9mAvlGWLxQI39eGWtifObiGtAjdB94smT1pnq7EydvdtIftdgF92MTqyMjO3S7WhbuSexZ5f5oHbhbIz8x5hDcwIb4aOTM6ZI0Ip8K2OTd9MFDK9oSJZFt83sririqv84FYPHX7L//z1f+6PUwkYon8WRL8C7Q5l9jfaFpZkuDBX6+thZs8HfBgk7PWB4/Pz8lvepC5iHktbPLLLcKjsriFdIKv2Re/lC3yt9YFy2/gRsQAAAb2SURBVLN1eAou4WmMaskbeSQ0G7g6ZWuxuWpR0ion0b1YKvDm76/+DB2pWOLgwswK27JQi786xWMeJJMlczHE7SMjRVqvc/LWg5hVOI25yTuhv8hW8oiTDz8FeSRcxM3c7Us/TymHFnbTbhdAvlNUSl7Wt+E632jijw1mDpXsIM+mFCXPb8Nv/qD+WIjupa6OZ1MCt5DvC+MJn162pRZz8kanrrbtISibfILHKs3meh63tYt9LAbt49ki2Gbj/kTxeSB/aU6I3Dv1H/O4TXRfFzaRzwzrtO6VPChl0x6p20FeLmkNsMDJ//5X+kvh8CTNyJZl+20R0L8T2nwegjfyNFdXx4sigHzsLqmbxUmPtw91Pb3phHX5YaDwFOSxcGSSzx/5zZ5UYO9iE/lOJleiRfc2teufGQmDKe57I8+91m6l3Kb058J+OiRDn2s3+TFFoPbYM/mSVhbwfKsS+TgRja1MGpnNjJofrk4ZCac2kt+228XsUvtEKGKHaxI3odM9M0p8ZIJbQ76UyX2gbFXEmmcGFR708aSRZEsiNtVCv+9D13/63woxa53n3ftM6BWabTb58n8barHw2Uik2K2UtA6OLIhIxxLhx5VYrLCf3PAgW3a7cL0kMRR0yJ/5rEz6xBW3ZZHVrSrkulLJ0eLG2TqLu10A+fa7rFEl5gJcu2uBcbZWEy5i0SiRF7Ft3DCD3NPstIE9bVUhEjbpDbURXrDzov/07OXB48rLs2O/a0xq924Xa+ZUy+emkQlfCefmK+BhYmntVhWIju8pwm4R63e7AO9/pA6sRs1di7UT+AkRL2KxfWsi7M4NM3BOrU/4GJmXqfNImFbLWocsiODaJcvm6ObSsIY54Xj+mmU4IcqLBpZHTP3OuuQP2u1CXNYhH/PzhSrNlTdfmNYmGjsgfj4yYl8xF4FoD1xoj7tdgPc/om1rhaaVWswtAuKDQVasirF0Ajwr5Kxvs/T1ukXgnNLpDnTJy24XEe7iltUSE81sPmdmt5366J85Uogn9wFp0QpQIOQXi+aCwzNNdpYfdn4hyMuzxR8yMqKLxGxY9+NHKF1IpHgiQuH2NLlu5X9EB4Mu8rjyP8lp7+l4viDX+lrwgXHkrMgXgrbe8azgkJAtGa04p+XoQPe28j8CF/ee1tk1S5+enl4e2+XULvaJy9Ojo6PT07QsmX4+j9slL60rNvyCn7Cq9ZhYJQudAvn9QkFHwunB7e1tNA9NyB3xOyvLLJDvNj72vZFnPLOordzPBxQ2kEdIPzc32z07OT+5jUbtDXn5Erg30lbyykBteyTPp7DzKVLQc7U3ubaaysV2MxGPQ5ObKOQPkjMVvzjY294MJxLR9GPJh9hxii8Tentkxv6xT07f/EsgEUuvIY+blDa9rCxkxoA7CtWGO3Ue+iXfxM19pwuJRGo/FYg5O06HeQ7URvKRjmIofG0sD+ThwRq0a4imFx9dLYGl/8ScRUmvXgbC1snYmh/ZF+9Lj9f52/B+oHBJ5hX2y+nTi7X7jFT5FtberA0D8qr2Xli7/NsS+fNv4k7ZWyzxb15sI19SVWVImCfyAq5qalfk4fqbhOs2qyX+jVPsK+ObSj6ev/E/mrx0Fi2Ez5jopFfI0LHhDfoG8lX3tNxNdl6sK5SnwOwgj1HwGMzrC7sc2YX//XSrtSlSCuS96bwgtBV1yscdiHw8u8fKTdfWwjx27PvSCd4qHBOygfwGr3LB2lzLUjpNJNmZ3wF9Ar6Y0lp/bmCRd4lY51Wya4mZuy+7RSye4CKscbegO+GfzxkgZItXGSkaitJZU4s1XiVfGElRGqZTCRZnth+Cfc9ZvZG7Fs48BL/rF3MRztKhD97twpwaEuHbTHjZ4YFA/X/ye90kAlO163eL2FyLNSLQtpkguKmqtd21sEToOU2tYrcIjw+ypRbyRhHOq9m028WWcMeadFQ9p9AfiKeIGS9UcdbJnotw1cJT0GVZhJNWJbQ1+KQ8xSqZKOfMJardInbV4jPudvEw8tdDTRt6I89NyHS2H4KL/NNsMVvWDOQ1VimXVKX38Fp8xpX/H0ZeLFKj6F3n25l/fkbyqJWZ8kRZbyKkidJ5eC2eD3kyHBDv5LO/blZYr7XYTD6S/ZVvY+dRhN4b7IzbPWPyjLtQ3skjc+P6z0VewBGMsFedZ8XdEdNnTJ6HfK+9i0C7Z6h9irWJWDl5Hq2NyB5Ri8+328XDyD9YxM7dLp67iM+328W29YwescPDVxHed7vYNKyx2od9UhGbdmxcXLTAq4hdqXkP36riCUTs3u1iHsrfPNfKs4ht+4NuEOFhWGODiJXh1i9uH/DdGxrvNHpPvifyFmyP2DDhee6J/JX8V/JfyX8l/5X8V/JfyT+G/P8H6vVQn1M0bO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82" name="AutoShape 26" descr="data:image/png;base64,iVBORw0KGgoAAAANSUhEUgAAAXkAAACGCAMAAAAPbgp3AAABZVBMVEX////u7u7t7e35+fn09PQASIP7+/v19fXx8fEAQH7///38/////v8ASIXyjQAAO3sARIIAS4VLd6HyjgAXVIsAO3wAQIDm7vWsv9IARIOjtsnyigDu8PPC0uHzkwDs7+3u9fjX3+V7mbe2xtVTfqZtjKySqsbP2ufxhQC7zd3++e7w0awAOX0AMnYAQobt6uLv4Mzzmxz/mQD63bhjia/wzaD2u3b779vv5dbxsWD0r1f99Ofy7PH4yo3y3cTznCnxxI+Gn7wZS3zwpD4pX5P3wX/x17j76tEAQIz5zZpAa5nyoTUvVn6fdka6fDb2rE2BaVqufERcYGM/UnPLhSLijhb0mCX25b/z0bL3zZDyrF2zwLe+gytxZVnTjBb0uHddWnBgX2qsjmzSyLinuLypejLCjD6MbUlAc6V4j52Qg249VW3xwXP42qvtnw/r2K/2pE7fvIyvrKXgsGzHqICBcFC2qpNhuXZ+AAAgAElEQVR4nO2diXviSLLgJXGJTJCxZcCU0pnCLtsYaECFuc3hwkBhpoednq6ja3umt3d3dt5ut2fe7tu3f/9G6uAQl+xydbveVznfVJdUIpT6KRQZGRmZKQh28YtWkZ0TsnUshZwTkn0iaB/7nBPOBaEHiwh+6SJ8u0SILhGiX3CXr+S/kv+SRHwl/5X8F4XtK/kvWMSDyUveyYv23VBkhbzoscLirMKiS0Tw9xQhPoEI34NFrCEvWWV2qWifcO6GGGFMImxR560rPIsQnF8saNuyiJBbhPz7iLBOiG4R/icUIfjt4nPKphMhXxDrwaDPF5qd2PGLzSe+ivD7Z1/vRotlmXNCSLZWHrerzeyKxdpp9OwWQdps9DbWIrhJhH+XiE3t0qoI+aEixIXP/LEixB3kI+alhLBOb0oVKKqWXbFYXslvaeg9vv8FEf4NIkQPz/z0ItzkvYjY+cyha1bqTVRNpaqqKprWIs+avBdt+yLIRwRc+okqKi9GvzrOVdDz1vn/EOQxikSEVlXVqKoYzUoNCRivw/aV/FOTRwjhe0NVqdav1OWkyR1/Jf/5yYOKtxqaqqj9IQPXBoRna+/vx1lZ+nTyu0QIu8m7RTyCvLQe28N9m0eIEAXZLr6gVXzOiWAQj7pg4Ls52S/roeKwPTWggdVaIfuCkP2LoFtEcC5iRaZV/M9ChPMg/p0i1sD5ZBHC/O0tdf2QIJIc1VSt0eKHrfYEDlRKVa0477dJn96HdYl4TAf084n4pD7sLhGz4rJYGCUrFEhX9FAE134Fp1JVFNr912mzuPHT+9LCXc8zVomEnEI1Y0hICP3A1V0xGpVSkRv8r+Q/H3kUQcJ7sCxGCXqv9T7n3i9nCRHhf+RrlPhzkkeRlqGoRj0p6mDsqTIpgzcpEVksFkdfyX9G8sB+CjZ+qF+TigLgf8hicO2LucH0HaVF/JX8ZxsZQcIY/PgcYaSiqfTdeyGChdaAmr6NWv/0kRHxCUX8BxsZqVGqVXWJVFRVnbSg85odmN4NvId/zHT+MV6l9Oku4W8oYotX+eki7LcnL7090lSVrg9FRhRMfOuakWFX5bGbanmUzWLmfnvrRJgn3Ko9g7Gz3/77iJC9itgcgHCLEDaLcD6ThbuRIXAeCjhrqADeR0gbVF/rl3nELILQisVaEbHS9bePvQ9rrI6MbBABz4zMsiCCHy0YgF3YHjK4sknEA6IHm8kzUW4qapNF8ACAj4QQGyhg4StMQMuv9XeOmElyNgRl9ojWwFwoZNdSQPw9LT3zs4+YXXeAeCeJR2Bgxjii96C1ndQJQfg5kQ8lX1y93FyujojMPGJ7NuRJFVRelzAY+yYK4nuFKtMiYYwPDT4f8he38UQsDCUWNv8TjpklZf89kT+8lL808kUw7/+8JiOF2xqhBW5Ov0jAlJk6j9BzGJPCSL4tRGOJcGJTiaVi++kvjLyY09QuI3JDVRqg5g1VNQA8k4igX744P794Hjp/ng+kDk42l5eBaOEs9KzJ227n/JmTgLxKWN1QtZGAR+DH5xhjkuh/cZiI74Xz5/71zu0iNvvEHJt1Ypd/vOgS7BBxFS68FHmMfualz0Ln1uFNPHUri+tE7Op/rKlFcIcI8cEiwPP3uUooBMbmvc9XUdRJKKQ3FaVhuhC+dDwVCEQD0cSFLxRy/+o3LiHfXSp+jkKzAmdCS8V3nI8d6r9zNbcWwfX2JNICFzIrYND8gc7qlKodq2l9kQ+YJf7Cdi93Z/fJ9gWfkpq3VoQo3qX2zucirsmgjxZFiPJpPnXo+8RaLFhH9zf68Ow+t4g5edv8kLKm9qHDZKjqkJEKOJRWx0Q4K+yb5BML5Jdt8W8Yq5IXyYsiqysNhBZFLJH/XLV42lilPlaUqhCpUQUaVgJ9qrHtTV6FOfdoIH5q/+K5kGe80rQuRCJoiXzsCyNPqqrSFoQOaD4jxa6qjOwLTvaiJvlCWkCR3598bK7z4IhNqgR0PrJEPvCFkfc3VK0sCPea0mCkThXasi84ipvko7e6YJmbZ0Ee+SRZJPXMkPC+xhdNXm4qWkcQ2hq4lqSkal3nbhecfDQavkL2Iz4L8kJELtZJRakTISuY4Y0Qec7k17WwkkOe0hHGbcMY6Nclg05t4cgXNe18/hRt1HlHxOxu9okHPLNHERZ5cASEzscuHfQMNuwbzSwORoRQp0gkZpLXt9ZC/ORaLMSTPYtYJT97zxFsRl2xLItMhj6UM1sHDD2Qj9355/FOefm17hzKCTq/eLwIwfyFDOTBn49gPMg0xspPg24106j86ySLawOa+Uhkskh+rYhFbI+sxYNE+N0iZqMrjowIK4rsWiISikBDCpbFcW5Pk/uxaDRxvHmAxuc+4Rw7/bbdYzweRSABdP7Gz+RKppLtZ0YDTSkTVtQqA037OK5xs3MM5C2ferX36MBwdx7ETbX4LCJE93cjXoObBrYyCOhxBAshOGSyPx0lR98EUgdrImarIsRlBdg9lLMiwm0RlkWY5M8Zk4xf612NZodGTWDyT5meOqljKHDB8TdAXt4swkstVuzSRhE74zZexqRW2wr4eNMvkolb33k8fiw8h1ilRd5PclpbbVbVYOsfrWzHUHrM6NdbUEYtW+fFZxwx201e8qevAvn0y/yBcBNN4udDnsk9TavijjZGXdpVpiVyfa9oVFWVf4yAfPSLJy9f7idSibPLvfyJ8PL0jjiNx+9O3i/WBx1dwGOjhe7HPB+OXdcrg3Z5hLBlbb5k8mDsT2Mx8CYT6btU/vz2Kn544SfryDPJF/FMnkGfn30K+YMUJw+G0A8HWe7lWpWapX06On/NIsg7+etnQx58m+R+ivvx8fMXe9FULBYtHKbldeThbsgref81uxavpU8hb+q8WQtkoXWJcMgzCUW8k2e/IXm3P7cyrHEV3ued19ht8tCMzwcSd2SdSygmW5tErHiVhJG6RMSdXuVmEQfcq7RqYQcpXSIs8pJEikG0LGKLS0iKZG0tPtmrXCdi4+wHa1KGP71v9l0BffqsEIjyEj9C1i/8ixMocI1+8K8TsW5ehy/SbGAvczDmIjBP9nFE+O9i+XO0MAeDuESELvnISBDhcZ9trIV7GgeuTcrYt7UWj55MsiJCmL09+6twfTfyUSJgj4icXuxZAYTYnTkWzj1TacEi/JAZkGURW8IdWarWNoc73CIkoqPRfbXRQJYISeaNjpnS5GOWDAkhK+cJ+u2MEfkynzrUUSRrqCWyoRar0YNKZsBNmd319/QgbhHOg9giHr/Wh//MJh9NnIbuUtbfExfw79jHyNLd2lqVrBOxtsIjTRlhr7EqRjoDI5PR6CTrxG1ehgsv8YKGzH9hqZ//pJC6EyKoRpWKZ/K4nWnyWNCzWN9GfhmzyUfT6C5mHkTD5wI8VPD0LLl4t4bWlD1X+F5Ry7vJI0EGbHq9STPGoFzzZSO2CP95PhA1cw/OzPZeJi/Ob3jhZ3g5AKN4IiA8otrYu84/J/LkLmpbm9TVeTxgHsTCB9yh8CVvz+SFu02VKTO9Ay9R4oqqVXbHZyMCYzrrKdq0zJNsai2bPBOTt+FoLJ4IJ/IXRCT+i7t8Yi8cTiTC8Af/f2w/EUiCAeqoWts7+YHW5+31syAvHUYdnU/sBSzy0dQhn8ng8784Jwt36yt95rHCQF5RfvBAHpHr4seMMSR6q9LoUupYGyKm7+L5RAw8rQtoXc9TqUAqXEjEYjEbfiJ+eAzvSigrStU7+api8Cj/cyBP5uShZbXcHPgjnITWLJg+SC/cDU3UyQN0XlF6u60NkC9NtEaR1KtqRulOB04LK7Jg8PLm6iAWSKT96ZfxQGzv9uWVWc7O+J8nL8yp1NyqNbzb+aZKs7+9tVkbypcv7EZ1oUSjgZQOToTv4Fwm0uxuWYN2i2aj6x4NWPfMY0UdeBhQwHJXG/h5fKZ/38JAcnlNL30/lUofHSYCsei5M6ECWQv3yPbkF1Vpeic/obSF0cZhjYf7NivT3hd8GyfxZmV1IvNE6DIRXUG//+YK+YK+s5ehxeWKWpTSYmhVxNoVjyIDsAJBD2skNbSBjzUyxgcf9o3K49DSL1AaKncQDgTytxe+tSJwW1Wbutd1l4ITlY42snjQ0k27RexKzTuNr5CPpg6SRZZ+eesDQ8r7h+YPCE+KypoDhbv7sDJpgC6u9GFXkuLkSqYhoL7WzOL6wNAytLiQPw9KlA6koGcXC59gAVnDIC4RBN7wdLkWW7L7pK6i5sgjsvseniC4bmRk+TM531vV+dQFmNb9PLRgwixiwkiJUq0lRNCKiDUDCjJP5AFPaPvICLuGt5nFDaAvVGim+1NuKInQtJtxGt4uyWlu+/YOL83VAlwiTItAflLUyaZarMRteJJLhT2TkZGbNdbmkITO8qk7v5PVZVIiHaqqLVvnXUZvNdBEmpT2V8m7aqFXtXshpzURHmi0UkzKzJ66OCcPbvtLYp5xizCrJYO3YniOVRYNqvJ+13OIVQrn4VVrE01fhAP5Fz68KJzkNEMbmQy8kO9Pu5Md5IlYpxOUhUZPqGamRSYyv5y8uEgnhQWdTwWgV2dm9q8jz+ANN6hn8nVq8H7XI5bI+QzkL1bJBxLnZ4n8HQkJCzovkkqmzclHPMXn5clP025xO3mWHGfG0KG/F8qZqZ9dM//x1W0gFTu8OhbMMUlJTsfveCADbdR5sT/peSdfUga0R9iz0HmE72KrOr+fCr9My0vxeUbGWlkreyVPuoOqsYM8YVO1jgwjC/5qzUdkcpZIcJcWunQnPgzPLLH0STKL0XoRVrUm0w8PIK/d08EzsTZIOM2vKH3q5WlaJq6REdJTa0pljYi1FSa016P1HTpfpP1kJzMQKpkfcIixu7zZi4sG9qP5l9h8ZknmIyPbyHebOe5xeSSvDI2G/DuPjDjBfyQcJNzkwydZnjCz7BKSHm3xvOOZmyltzbehlYqyQN5dC36CDLWBPtY6eKplsU+8itvBCz5IkL8xZRLw59AWEZLUbQydzNDdwxodrWM0xN8q32aXDDG9H3VpfeJs5R3B449pEYzk2mqszntHWqecae2YOs+tVxO+DDolku9y8dsDF/7C/sX2ee/IaI/UurihFi4RpKy0+o0lEfYs53lmln1i/pqt49nMBWR+ggg9fk2neaABHcXd1uYAW29vblTg5gMja/QIHyvxELeZkXfZpaWIyThTxn2DlTJVIH+QWnr/iRPr89ohIkvHI2oNjeyOHpB7tdVsOiIkkS+aZ31RfvtJVrL7bBEIidaIk4jM6ZNoTfTAbdp2kocKXy03stHYXdBNHmpYnfi7A0LWi3A/c1YbjTK17dgi7wc1YdwT69UhE5OxJfDRFNTBA/kardRUz+THarYxIw897KRT0k5xn3BfcWEfYp+zku0nkU+7PMvYrc9NHjzqxjTUrRLmTeezmVEtM9qOzfxsCWEkKRN2wZvX/VnEej9xqKMlbBvIq/c1teOVfBvIT2ci5Be3+/uBfU8lulhSgf3bFw7pTyGPdJe1iVlJukvkBaHZ9E0+MuZJ530m+Y7X0UAiFo/fFAoBRwGi0TepaNJKl98uYqSVW+rQM3mKGn3wi00RLJ0Co2ZNLE/FlsvKCTg1/yt07wqH6afQedeXDg+eXEe+ofenskc738qMWpmy9zkD5PLPP34fTdlKH3v976+tOuwm33kA+UEXDSbOmJR8DI99+LgSjcaPXWndDx4B561KMuECH06b5MVl8lV92icbRNjF+UWwpQH5iuelkFjx3+irtzHH3BS+ffX256RtbbaJwCO4D7XI717TiQwmuN11dF4+SoSv9O1m3TmhL57QiX4Vdsg/dE0ns34zlzC9t0w+ELPIL88BnVb1xoRIzNNKoTVtlFXGXubDmu6eNP1/r3/enzX00df//uPb8szabBEB5LNAfkMtHPL2CdLoC2MeXzMns8pHMXCg0FYVmr08tPzlnYQTx/Iur3J3jN/nciuj0cRFaGWYIDSt4mo36HHcoKSV/HSsex1pGA7AnV/051NvXhu15WGYdSJCQ61epOWgt9EL3OyHKrRoXxC8DCdOfA8dALH+9Swcv9hw0wfsdhGSndnfc/L8U1ra7QJcmv5PGOzkWhGr+0wAeQb9Lo9rOqFO+zK/6M+D2Sn87x5ZsptuEbxaJKdy8ptqYf/C+cBQv0+AvCOCk5fNPKqdK0Iv5YfB58LJz2shrhPhIYvbJ9+44gcW+eW4DREnVTygZrx2d9yGdNQS63ohbx5hX/MyH1hu5lNDK49mawo2eOgr5DfFbTBC/SnJAXlxkfwGbC4Ry3Eb/9OQD/nPYm7yl+vID3CbZte/vJUKDxUgX/VKXhCq/ye/v0y+8G8lto78ks7LPU7+3gt5PjFv0kg+L/IHK+RP3eQZARXGbT4c6I08dCwnDa/kEa79+Mbl2ab6xQWF3UieFh9AvlvVP9CiLD0T8j5yl9pJXiTMqOCx1vI4JpVT6iJ82xtDvI4IFjH390F4+vNS3Caa+qWhSzvJk4HBinTshTwC8sZAz6m7dF4SSZE5A6Gfl3zydpl8NBA+WiUv0Ry+12rrRazYeSBPwPvfTR4hlOXxv5L6eqkWb74tL2DbTL4reyWPcJYOksOd1oYwMpg6a7p9XvLpfVfELJp4sUJeLNIPuAzkPY2Ah8Dn4N6/f2lAcWUoj4toNRVjjNHlX78vLDo3r/9avPZAvjoB8u1N5KVFbEhoqW29Q+tkh2/D5OpEwOtEPIz8zhx8X9o9KAXkQytp/EW1gzvaaCmvP7hJJpAv6tVJaOdWFQT3NapqHeHy51d/L8xHCt786Y8XUAc/IRu3leAn4O3KjA6wp9kFuKb09BKt+y0RiJMPsZnMCJ9oCxf7ZX91gvlEChyMmCL8uu7Di7Uw/XlhxxwH511tGV1JuwelovEj6+tYHJPIaiO9ow1F4qUPi8vgBbWN1WWh3H1YdE2hKAP9Mv/9q+8Kjn9T+OXVdxegpcm72yMibRHR7AtZ8KF29WHN3qZYh151jdZsEfJROD7rw0rXpN5rNioCKtewUJ2SYmXaqDDm48mb2Uqj2avr18yuBfLWh52Rd1ssJ8QTvHS789G9F4vfjRW3AfK+kpbzFp/H95w83blcCIroXU6+4j/+5rtX9Ls3+7atefs2kAYoL+KJW7JNRH8qgK/oKWLG5JJSFlp05ETMFsmLrKcZHz8a/6jRMiffof1GU6VDjDAuq+9+qk60Ch+b4LWI2OSXTdsjYpXBI1eCXzSwhnyE63xJqySflDxPgXmlKpOifBwvfK/SnwumvSn8/dWfCmkUROfx1O1WEZOGZ/JE7ChlXFtPnuQyPaaTUG/CJ1xUu5OhTEi9SWsIv8/8AHrPKlrlycm/cKdWRuPnc/LgZPFlolFWqYVK1syYjeQjEjOHCyU8NrK4pyIf24YtgnCr+/a7b/8vD9nGY7/Qd6D1qVgq+pq++iWVBP/iJBzbrvPdgYD6FnmeH4S2kBfJUBsJWdoxRRAmnybsiBlCTDKqfBawXxjwZZeq1rdNit0qhhcL/mhQ1HvcK3pa8u7Uymg0dTwjz+RixXT7WkqN1Ol4G3kUkUjJ9BXw+F0WvP/sVp3HKNJ69+oPhW/OZSCfDxT+aPzl1R9/Sb3+Lz/S7wv7fEbIy0RgB/m2gKacPCGsiIPbyedM8mUuQu7U/UeFPZu8QDpanZgzp1sqJz8hpsqQihGsaTUcMdf06jw1ed9l3uVV2qspmdjgvWcGfF/HmtrSi2aG1kbyEZT8QKe8fviHd1nhPrOdPHxIH9XRYSLMyV/EA4XvXv38y/f07dtvv3v1l8Ktbs4ED9xtI4+MtoBN8uCEK2XbFVxPXiIVcIot8mBcuq2jQnhG3gwqiJI/Yv57dWpOEBPZUM2Cr4B57gHf/sYD+QeNjKDLu8Qs04X/mUhb5LnhID1NBcuBcIe2QszM0JpN+IjI3OVm863EBamvZsAgMTx4h4TyAnk+o5KnhC/pfKSTqQi3gcQNkE/n9wPRt9+/efOHP79+8/3bVOwuiPjqB4E7cRt52hNQs6ED+KGmdhe7bWb6JAI7GXFGRuBRTPIYhdhU0QZHKdB50GcUwX7wgonJImvq/FQ3F6IhQ7VVhqcPgrURr/lIqO3bnD3RyAjCBzGOPnFyYOK3hqQsZwx6oj1lxCck0WxIpKYD5zgmCLp75PqaFB3yqK6N+00iMdyYIGGUaQUdlxCwR/iOkIsuYYQnkggHscRLGT6bw9h+4S+v/pKKRt/AfwrcBCP9MBo7ELc4poj3Xxv8jmRAf3CWIbT+XSQR7KQvWAMjPbUFvwDPMVSn1ea700T+xOwxRTApaZ1r0yUcKZy8ATdlEtMHk2xLeQ9SfJJU/FBc8Crju71KW0E27/AAOhS6MZU+f3ySCMyCxNbby9J2i7fqPLDtE2jD7MPaIq5Hg2kV3krEVkPir1A0oKCrenPKwHaWQk78g4h6vdKo5pw1CrgImYFnItzsxe74+l5niWi08Ff6yxsA/+ObQOLSL8sXsWjixunI2zq1+CDQvav45Ya51ul0GjTaC4OVkWylV6nrMnHUMCKMof8q8swVfaSVc+p/htfrZxYc1J9iHIn42BQaV/aTVuEz0qHrNSCs2Qd3MoRxlfLKm1NEF/uwbpwPWVlIEv0nZhZ9/OLGXC00dmFOxvTzL5XrgFGViV4xgLzR5JCsaQeEDTLGRM38gGdjEnKjKpTVFnjp048y6FGJILBJZv3IB1XtdjOGmQce4Ts/QBNigOtwmTdXyPSl+Ry5129f/fH7V9/vB8IHfr5GdTyQOBWs5KKFB4nwAg9yzerASa6CPQD7PMZta+6iZPo4I5qhmjZgluk1b9qmRSKBJwQOgJqtKf+14MRtSBCe8yN0sVrTJs0xudrsjrMCGhndokhKdFoS9VZVG81yybdGD7yTB2zylZlxE0+e8xHZ1P4FOLMAG8wDHistYQA11nvvgPykKeCggPlua6TYoPdZ1GprjazOTSCBU/TeNKSYdT8yID8kfBE4PnmS5JRmHdwDA8wozx3D/HK5/1HAySgYeiAvn+ej+7HX376i/6kQiBYuQkyUD2Kx/bRgLp+1ELexcs8Qf3l1bchIG9pA6JuO9H+qdd4OMjAh+F6bjorFitoADZHNJRV4llyRsOlH/RpPp0IWugz5hYjZyFAnfdrg75I0qrUu7Xe1Zov7n/WJAv9idGbzJyT/WSL8FBEzIG9mtUYD0GfkOn9YyVWg5Mrl92O1gYWONv1nvdEF8s0pcGh1hp1Sp0ff8SXFIkKtq/76oVQvlTof+loLC813nRbYUeiIqMOQkK2N3o9qo4bW4LtTkFZfa5ZbrdpoWOn1el06nbz6rhAo6OD5+2/iMXBo3/7pzX4scQSdm+JlIpo48yG7MKsUoRW0CkAD88xIRalFWs0u8tXVaalULBaztfuJdo+xzEi9Syv1Ym1U4w5Kw4CfNJusNMjcC8L0b6n4jDxv/0fjSu2adIpMLNYF8whHuF/C9NJ4PELWyrUO+cTTkBfveMZN9FA45eRjf9AUhe8Uq2lKf5AFI902NI1y8o0+Qh1Fg3/M0GqRcPcD4ezAUM2r6WQM2labUoUqA74AbI5kJxkK12cm9uIEPvSDoWUs4fwuikp/TBXiZ4KPSP6j271C4O3f3uRvzdXUCOhD/n/0J1C6VjGsQs1iTIrcoMnkXut2VXqPfdAWaQr/p4zWr0FN5GsGXyacUrUMfGu42QWfuKGCEWpCr3RkWRvJJg9fp4CBBXyL7JrP1uLfiZlLTq7hJHypEfzU5OHvdynQ+NSBcGzq/mGxWK/XS/VW1vJ2JcJK8MUxH3SroWtq1ECv6kVCJMFeVDRbtIpoucdZeNoxtz0VvZbpgXa2sszsmjBeCwQa2GpxCfVSbgLv7O23+/lLxJspdnR19/ZPV5c8pdIfugEX/2UOvjyr5JxiHbZVsAslrc7IvaJ0QSXhmWWod6lUqtVaiLs1PMQri/VOBz6yLvREpxN4/Q2NVqy078sE6LyDzTJh8z43ms/Wsidfo/n6Rk+n89ItJ184ES4s8mDmyfLMBb2qTDl5cAOrYyy6RcxaFV4iuMWpiEWjoo+UFp5V2KyF1eZyEXxHVNYalauv3r4unJrPKIdCvFeKIhHke5GPRg/TZBaNIXaxHwSPMzmz63k9VJQOtp/ZnKTu/MIUCZY/BOpankJnt0+uWUNtJq1lwS7D8RP/JmyLIkRXfN6jztvO7batKkTpkPvziXNr1lTskOd8SPNBVNMXzlSB/IBmhel9xPz95q0qIqhP+WY9xlgvm7Pdl+bD8vVhzVpccyG88Rwqf3sTO/KbIZ8iJx8Bo3wOnn34VJZktLCTF7Tkkm34haxaIdCmMpI1zInddi3gbc6HNax6yvC6R+B69pu6SNqZqm7tScXJy1a1HrjbhbxIXlorYs1uFyslFPIRniEbiB8FL7h3GbsNmvtLhBY2vQgVf637Qr62WvNNh87GEy4x9gn+31GZizXGOEf9rktDq0Xvab+kEmfJIPwjM3r8KnOpg9QlWnP1rPQH+J62oFbDiu7cYWE7DOvYZz/KyMiGJg24rj4tmed8wdNw/Cb4iI09QqEg+DbHuy4TXG9vMWdn1odNmtHK/Km1CkLsbrYi9Kz3yFfSFULQC6yLk+HCJnqOiNmnZ50I8vAZ7rYx9ALETR3QmQixSP/0JhDfv7kIYWT0SPr0KhYPxHk7uy27r9mAvlGWLxQI39eGWtifObiGtAjdB94smT1pnq7EydvdtIftdgF92MTqyMjO3S7WhbuSexZ5f5oHbhbIz8x5hDcwIb4aOTM6ZI0Ip8K2OTd9MFDK9oSJZFt83sririqv84FYPHX7L//z1f+6PUwkYon8WRL8C7Q5l9jfaFpZkuDBX6+thZs8HfBgk7PWB4/Pz8lvepC5iHktbPLLLcKjsriFdIKv2Re/lC3yt9YFy2/gRsQAAAb2SURBVLN1eAou4WmMaskbeSQ0G7g6ZWuxuWpR0ion0b1YKvDm76/+DB2pWOLgwswK27JQi786xWMeJJMlczHE7SMjRVqvc/LWg5hVOI25yTuhv8hW8oiTDz8FeSRcxM3c7Us/TymHFnbTbhdAvlNUSl7Wt+E632jijw1mDpXsIM+mFCXPb8Nv/qD+WIjupa6OZ1MCt5DvC+MJn162pRZz8kanrrbtISibfILHKs3meh63tYt9LAbt49ki2Gbj/kTxeSB/aU6I3Dv1H/O4TXRfFzaRzwzrtO6VPChl0x6p20FeLmkNsMDJ//5X+kvh8CTNyJZl+20R0L8T2nwegjfyNFdXx4sigHzsLqmbxUmPtw91Pb3phHX5YaDwFOSxcGSSzx/5zZ5UYO9iE/lOJleiRfc2teufGQmDKe57I8+91m6l3Kb058J+OiRDn2s3+TFFoPbYM/mSVhbwfKsS+TgRja1MGpnNjJofrk4ZCac2kt+228XsUvtEKGKHaxI3odM9M0p8ZIJbQ76UyX2gbFXEmmcGFR708aSRZEsiNtVCv+9D13/63woxa53n3ftM6BWabTb58n8barHw2Uik2K2UtA6OLIhIxxLhx5VYrLCf3PAgW3a7cL0kMRR0yJ/5rEz6xBW3ZZHVrSrkulLJ0eLG2TqLu10A+fa7rFEl5gJcu2uBcbZWEy5i0SiRF7Ft3DCD3NPstIE9bVUhEjbpDbURXrDzov/07OXB48rLs2O/a0xq924Xa+ZUy+emkQlfCefmK+BhYmntVhWIju8pwm4R63e7AO9/pA6sRs1di7UT+AkRL2KxfWsi7M4NM3BOrU/4GJmXqfNImFbLWocsiODaJcvm6ObSsIY54Xj+mmU4IcqLBpZHTP3OuuQP2u1CXNYhH/PzhSrNlTdfmNYmGjsgfj4yYl8xF4FoD1xoj7tdgPc/om1rhaaVWswtAuKDQVasirF0Ajwr5Kxvs/T1ukXgnNLpDnTJy24XEe7iltUSE81sPmdmt5366J85Uogn9wFp0QpQIOQXi+aCwzNNdpYfdn4hyMuzxR8yMqKLxGxY9+NHKF1IpHgiQuH2NLlu5X9EB4Mu8rjyP8lp7+l4viDX+lrwgXHkrMgXgrbe8azgkJAtGa04p+XoQPe28j8CF/ee1tk1S5+enl4e2+XULvaJy9Ojo6PT07QsmX4+j9slL60rNvyCn7Cq9ZhYJQudAvn9QkFHwunB7e1tNA9NyB3xOyvLLJDvNj72vZFnPLOordzPBxQ2kEdIPzc32z07OT+5jUbtDXn5Erg30lbyykBteyTPp7DzKVLQc7U3ubaaysV2MxGPQ5ObKOQPkjMVvzjY294MJxLR9GPJh9hxii8Tentkxv6xT07f/EsgEUuvIY+blDa9rCxkxoA7CtWGO3Ue+iXfxM19pwuJRGo/FYg5O06HeQ7URvKRjmIofG0sD+ThwRq0a4imFx9dLYGl/8ScRUmvXgbC1snYmh/ZF+9Lj9f52/B+oHBJ5hX2y+nTi7X7jFT5FtberA0D8qr2Xli7/NsS+fNv4k7ZWyzxb15sI19SVWVImCfyAq5qalfk4fqbhOs2qyX+jVPsK+ObSj6ev/E/mrx0Fi2Ez5jopFfI0LHhDfoG8lX3tNxNdl6sK5SnwOwgj1HwGMzrC7sc2YX//XSrtSlSCuS96bwgtBV1yscdiHw8u8fKTdfWwjx27PvSCd4qHBOygfwGr3LB2lzLUjpNJNmZ3wF9Ar6Y0lp/bmCRd4lY51Wya4mZuy+7RSye4CKscbegO+GfzxkgZItXGSkaitJZU4s1XiVfGElRGqZTCRZnth+Cfc9ZvZG7Fs48BL/rF3MRztKhD97twpwaEuHbTHjZ4YFA/X/ye90kAlO163eL2FyLNSLQtpkguKmqtd21sEToOU2tYrcIjw+ypRbyRhHOq9m028WWcMeadFQ9p9AfiKeIGS9UcdbJnotw1cJT0GVZhJNWJbQ1+KQ8xSqZKOfMJardInbV4jPudvEw8tdDTRt6I89NyHS2H4KL/NNsMVvWDOQ1VimXVKX38Fp8xpX/H0ZeLFKj6F3n25l/fkbyqJWZ8kRZbyKkidJ5eC2eD3kyHBDv5LO/blZYr7XYTD6S/ZVvY+dRhN4b7IzbPWPyjLtQ3skjc+P6z0VewBGMsFedZ8XdEdNnTJ6HfK+9i0C7Z6h9irWJWDl5Hq2NyB5Ri8+328XDyD9YxM7dLp67iM+328W29YwescPDVxHed7vYNKyx2od9UhGbdmxcXLTAq4hdqXkP36riCUTs3u1iHsrfPNfKs4ht+4NuEOFhWGODiJXh1i9uH/DdGxrvNHpPvifyFmyP2DDhee6J/JX8V/JfyX8l/5X8V/JfyT+G/P8H6vVQn1M0bO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/>
          <a:lstStyle/>
          <a:p>
            <a:r>
              <a:rPr lang="en-US" altLang="zh-CN" dirty="0" smtClean="0"/>
              <a:t>Approximate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with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We can also replace 1 with K, and divide K later.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Finally it becomes: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4824"/>
            <a:ext cx="6503987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636912"/>
            <a:ext cx="6048672" cy="78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157192"/>
            <a:ext cx="7112843" cy="71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57795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Function with parameter </a:t>
            </a:r>
            <a:r>
              <a:rPr lang="en-US" altLang="zh-CN" dirty="0" smtClean="0"/>
              <a:t>w: Neural </a:t>
            </a:r>
            <a:r>
              <a:rPr lang="en-US" altLang="zh-CN" dirty="0" smtClean="0"/>
              <a:t>network!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Just create a neural network with parameter w, last layer of which isn’t an activation layer, and clip w when going too large.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New loss function:</a:t>
            </a:r>
            <a:endParaRPr lang="zh-CN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25144"/>
            <a:ext cx="7612335" cy="61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97832"/>
          </a:xfrm>
        </p:spPr>
        <p:txBody>
          <a:bodyPr/>
          <a:lstStyle/>
          <a:p>
            <a:r>
              <a:rPr lang="en-US" altLang="zh-CN" dirty="0" smtClean="0"/>
              <a:t>Discriminator: learn a K-</a:t>
            </a:r>
            <a:r>
              <a:rPr lang="en-US" altLang="zh-CN" dirty="0" err="1" smtClean="0"/>
              <a:t>Lipschitz</a:t>
            </a:r>
            <a:r>
              <a:rPr lang="en-US" altLang="zh-CN" dirty="0" smtClean="0"/>
              <a:t> continuous function to help compute Wasserstein distance.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Generator: learn to output data closer to the real data.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4222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WGAN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Compared with original GAN, only 4 changes: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Remove the last activation layer in the discriminator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Remove log in loss function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Clip the discriminator 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 to [-c, c]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Don’t use optimizer based on momentum like Momentum and Adam, use </a:t>
            </a:r>
            <a:r>
              <a:rPr lang="en-US" altLang="zh-CN" dirty="0" err="1" smtClean="0"/>
              <a:t>RMSProp</a:t>
            </a:r>
            <a:r>
              <a:rPr lang="en-US" altLang="zh-CN" dirty="0" smtClean="0"/>
              <a:t> or simple SGD instead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zh-CN" dirty="0" smtClean="0"/>
              <a:t>But a completely different theory!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of GAN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Text to image generation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Image to image translation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Increase image resolution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96752"/>
            <a:ext cx="5717233" cy="514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8992369" cy="247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92896"/>
            <a:ext cx="9153483" cy="329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4"/>
          <p:cNvSpPr>
            <a:spLocks noGrp="1"/>
          </p:cNvSpPr>
          <p:nvPr>
            <p:ph sz="quarter" idx="1"/>
          </p:nvPr>
        </p:nvSpPr>
        <p:spPr>
          <a:xfrm>
            <a:off x="2771800" y="1484784"/>
            <a:ext cx="3672408" cy="576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Labels to Street Scene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6" name="内容占位符 4"/>
          <p:cNvSpPr>
            <a:spLocks noGrp="1"/>
          </p:cNvSpPr>
          <p:nvPr>
            <p:ph sz="quarter" idx="1"/>
          </p:nvPr>
        </p:nvSpPr>
        <p:spPr>
          <a:xfrm>
            <a:off x="5724128" y="1052736"/>
            <a:ext cx="2808312" cy="576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Labels to Facade</a:t>
            </a:r>
            <a:endParaRPr lang="zh-CN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6948264" cy="471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Generate new images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Create paintings with specific style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Generate human speech</a:t>
            </a:r>
            <a:endParaRPr lang="zh-CN" altLang="en-US" dirty="0"/>
          </a:p>
        </p:txBody>
      </p:sp>
      <p:pic>
        <p:nvPicPr>
          <p:cNvPr id="21524" name="Picture 20" descr="Image result for ai generate spee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36912"/>
            <a:ext cx="6995060" cy="3672408"/>
          </a:xfrm>
          <a:prstGeom prst="rect">
            <a:avLst/>
          </a:prstGeom>
          <a:noFill/>
        </p:spPr>
      </p:pic>
      <p:pic>
        <p:nvPicPr>
          <p:cNvPr id="21510" name="Picture 6" descr="Image result for ai arti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636912"/>
            <a:ext cx="3672408" cy="368880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Generative algorithms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564904"/>
            <a:ext cx="34563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AutoShape 4" descr="Image result for ai art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12" name="AutoShape 8" descr="Image result for ai writes trump spee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14" name="AutoShape 10" descr="Image result for ai writes trump spee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16" name="AutoShape 12" descr="Image result for ai writes trump spee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6" name="内容占位符 4"/>
          <p:cNvSpPr>
            <a:spLocks noGrp="1"/>
          </p:cNvSpPr>
          <p:nvPr>
            <p:ph sz="quarter" idx="1"/>
          </p:nvPr>
        </p:nvSpPr>
        <p:spPr>
          <a:xfrm>
            <a:off x="3563888" y="1196752"/>
            <a:ext cx="2160240" cy="576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Day to night</a:t>
            </a:r>
            <a:endParaRPr lang="zh-CN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9144000" cy="479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48464" cy="46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3203848" y="1196752"/>
            <a:ext cx="3096344" cy="576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Edges to handbags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to image translation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3332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Increasing image resolution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96752"/>
            <a:ext cx="5945566" cy="518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Increasing image resolution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504237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Current state-of-the-art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55460" cy="46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Current state-of-the-art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464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Current state-of-the-art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550497" cy="503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181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“Generative </a:t>
            </a:r>
            <a:r>
              <a:rPr lang="en-US" altLang="zh-CN" dirty="0" smtClean="0"/>
              <a:t>A</a:t>
            </a:r>
            <a:r>
              <a:rPr lang="en-US" altLang="zh-CN" dirty="0" smtClean="0"/>
              <a:t>dversarial Nets” arxiv:1406.2661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Conditional Generative Adversarial </a:t>
            </a:r>
            <a:r>
              <a:rPr lang="en-US" altLang="zh-CN" dirty="0" smtClean="0"/>
              <a:t>Nets” arxiv:1411.1784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UNSUPERVISED REPRESENTATION </a:t>
            </a:r>
            <a:r>
              <a:rPr lang="en-US" altLang="zh-CN" dirty="0" smtClean="0"/>
              <a:t>LEARNING WITH </a:t>
            </a:r>
            <a:r>
              <a:rPr lang="en-US" altLang="zh-CN" dirty="0" smtClean="0"/>
              <a:t>DEEP </a:t>
            </a:r>
            <a:r>
              <a:rPr lang="en-US" altLang="zh-CN" dirty="0" smtClean="0"/>
              <a:t>CONVOLUTIONAL GENERATIVE </a:t>
            </a:r>
            <a:r>
              <a:rPr lang="en-US" altLang="zh-CN" dirty="0" smtClean="0"/>
              <a:t>ADVERSARIAL </a:t>
            </a:r>
            <a:r>
              <a:rPr lang="en-US" altLang="zh-CN" dirty="0" smtClean="0"/>
              <a:t>NETWORKS” arxiv:1511.06434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Improved Techniques for Training </a:t>
            </a:r>
            <a:r>
              <a:rPr lang="en-US" altLang="zh-CN" dirty="0" smtClean="0"/>
              <a:t>GANs” arxiv:1606.03498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TOWARDS PRINCIPLED METHODS FOR </a:t>
            </a:r>
            <a:r>
              <a:rPr lang="en-US" altLang="zh-CN" dirty="0" smtClean="0"/>
              <a:t>TRAINING GENERATIVE </a:t>
            </a:r>
            <a:r>
              <a:rPr lang="en-US" altLang="zh-CN" dirty="0" smtClean="0"/>
              <a:t>ADVERSARIAL </a:t>
            </a:r>
            <a:r>
              <a:rPr lang="en-US" altLang="zh-CN" dirty="0" smtClean="0"/>
              <a:t>NETWORKS” arxiv:1701.04862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Wasserstein </a:t>
            </a:r>
            <a:r>
              <a:rPr lang="en-US" altLang="zh-CN" dirty="0" smtClean="0"/>
              <a:t>GAN” arxiv:1701.07875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Generative Adversarial Text to Image Synthesis</a:t>
            </a:r>
            <a:r>
              <a:rPr lang="en-US" altLang="zh-CN" dirty="0" smtClean="0"/>
              <a:t>” arxiv:1605.05396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</a:t>
            </a:r>
            <a:r>
              <a:rPr lang="en-US" altLang="zh-CN" dirty="0" smtClean="0"/>
              <a:t>Image-to-Image Translation with Conditional Adversarial Networks</a:t>
            </a:r>
            <a:r>
              <a:rPr lang="en-US" altLang="zh-CN" dirty="0" smtClean="0"/>
              <a:t>” arxiv:1611.07004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“Photo-Realistic Single Image Super-Resolution Using a Generative Adversarial Network” arxiv:1609.04802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“UNSUPERVISED LEARNING OF VISUAL STRUCTURE USING PREDICTIVE GENERATIVE NETWORKS” arxiv:1511.06380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“LARGE SCALE GAN TRAINING FOR HIGH FIDELITY NATURAL IMAGE SYNTHESIS” </a:t>
            </a:r>
            <a:r>
              <a:rPr lang="en-US" altLang="zh-CN" dirty="0" smtClean="0"/>
              <a:t>arxiv:1809.11096</a:t>
            </a:r>
            <a:endParaRPr lang="en-US" altLang="zh-CN" dirty="0" smtClean="0"/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“A Beginner's Guide to Generative Adversarial Networks”</a:t>
            </a:r>
          </a:p>
          <a:p>
            <a:pPr lvl="1">
              <a:lnSpc>
                <a:spcPct val="170000"/>
              </a:lnSpc>
              <a:buNone/>
            </a:pPr>
            <a:r>
              <a:rPr lang="en-US" altLang="zh-CN" dirty="0" smtClean="0"/>
              <a:t>https://skymind.ai/wiki/generative-adversarial-network-gan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“From GAN to WGAN”</a:t>
            </a:r>
          </a:p>
          <a:p>
            <a:pPr lvl="1">
              <a:lnSpc>
                <a:spcPct val="170000"/>
              </a:lnSpc>
              <a:buNone/>
            </a:pPr>
            <a:r>
              <a:rPr lang="en-US" altLang="zh-CN" dirty="0" smtClean="0"/>
              <a:t>https://</a:t>
            </a:r>
            <a:r>
              <a:rPr lang="en-US" altLang="zh-CN" dirty="0" smtClean="0"/>
              <a:t>lilianweng.github.io/lil-log/2017/08/20/from-GAN-to-WGAN.html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GAN works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1026" name="Picture 2" descr="GAN sche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855646" cy="3243712"/>
          </a:xfrm>
          <a:prstGeom prst="rect">
            <a:avLst/>
          </a:prstGeom>
          <a:noFill/>
        </p:spPr>
      </p:pic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457200" y="4437112"/>
            <a:ext cx="8229600" cy="171984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A discriminator try to distinguish fake images from real ones.</a:t>
            </a:r>
          </a:p>
          <a:p>
            <a:r>
              <a:rPr lang="en-US" altLang="zh-CN" dirty="0" smtClean="0"/>
              <a:t>A generator try to fool discriminator with generated images.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 on MNIST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0482" name="Picture 2" descr="GA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241457" cy="35941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 function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67544" y="2708920"/>
            <a:ext cx="8229600" cy="3600400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For discriminator D, we want to make sure its decisions over real data are accurate by maximizing </a:t>
            </a:r>
            <a:r>
              <a:rPr lang="en-US" altLang="zh-CN" dirty="0" err="1" smtClean="0"/>
              <a:t>E</a:t>
            </a:r>
            <a:r>
              <a:rPr lang="en-US" altLang="zh-CN" sz="1800" dirty="0" err="1" smtClean="0"/>
              <a:t>x~p</a:t>
            </a:r>
            <a:r>
              <a:rPr lang="en-US" altLang="zh-CN" sz="1200" dirty="0" err="1" smtClean="0"/>
              <a:t>r</a:t>
            </a:r>
            <a:r>
              <a:rPr lang="en-US" altLang="zh-CN" sz="1800" dirty="0" smtClean="0"/>
              <a:t>(x)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logD</a:t>
            </a:r>
            <a:r>
              <a:rPr lang="en-US" altLang="zh-CN" dirty="0" smtClean="0"/>
              <a:t>(x)].</a:t>
            </a:r>
          </a:p>
          <a:p>
            <a:r>
              <a:rPr lang="en-US" altLang="zh-CN" dirty="0" smtClean="0"/>
              <a:t>Meanwhile, given a fake sample G(z), </a:t>
            </a:r>
            <a:r>
              <a:rPr lang="en-US" altLang="zh-CN" dirty="0" err="1" smtClean="0"/>
              <a:t>z~p</a:t>
            </a:r>
            <a:r>
              <a:rPr lang="en-US" altLang="zh-CN" sz="1400" dirty="0" err="1" smtClean="0"/>
              <a:t>z</a:t>
            </a:r>
            <a:r>
              <a:rPr lang="en-US" altLang="zh-CN" dirty="0" smtClean="0"/>
              <a:t>(z), it’s expected to output a probability, D(G(z)), close to 0 by maximizing </a:t>
            </a:r>
            <a:r>
              <a:rPr lang="en-US" altLang="zh-CN" dirty="0" err="1" smtClean="0"/>
              <a:t>E</a:t>
            </a:r>
            <a:r>
              <a:rPr lang="en-US" altLang="zh-CN" sz="1800" dirty="0" err="1" smtClean="0"/>
              <a:t>z~p</a:t>
            </a:r>
            <a:r>
              <a:rPr lang="en-US" altLang="zh-CN" sz="1200" dirty="0" err="1" smtClean="0"/>
              <a:t>z</a:t>
            </a:r>
            <a:r>
              <a:rPr lang="en-US" altLang="zh-CN" sz="1800" dirty="0" smtClean="0"/>
              <a:t>(z)</a:t>
            </a:r>
            <a:r>
              <a:rPr lang="en-US" altLang="zh-CN" dirty="0" smtClean="0"/>
              <a:t>[log(1-D(G(z)))]</a:t>
            </a:r>
          </a:p>
          <a:p>
            <a:r>
              <a:rPr lang="en-US" altLang="zh-CN" dirty="0" smtClean="0"/>
              <a:t>For generator G, it’s trained to increase the chances of D producing a high probability for a fake example, thus to minimize </a:t>
            </a:r>
            <a:r>
              <a:rPr lang="en-US" altLang="zh-CN" dirty="0" err="1" smtClean="0"/>
              <a:t>E</a:t>
            </a:r>
            <a:r>
              <a:rPr lang="en-US" altLang="zh-CN" sz="1800" dirty="0" err="1" smtClean="0"/>
              <a:t>z~p</a:t>
            </a:r>
            <a:r>
              <a:rPr lang="en-US" altLang="zh-CN" sz="1200" dirty="0" err="1" smtClean="0"/>
              <a:t>z</a:t>
            </a:r>
            <a:r>
              <a:rPr lang="en-US" altLang="zh-CN" sz="1800" dirty="0" smtClean="0"/>
              <a:t>(z)</a:t>
            </a:r>
            <a:r>
              <a:rPr lang="en-US" altLang="zh-CN" dirty="0" smtClean="0"/>
              <a:t>[log(1-D(G(z)))]</a:t>
            </a:r>
          </a:p>
        </p:txBody>
      </p:sp>
      <p:graphicFrame>
        <p:nvGraphicFramePr>
          <p:cNvPr id="10" name="内容占位符 7"/>
          <p:cNvGraphicFramePr>
            <a:graphicFrameLocks/>
          </p:cNvGraphicFramePr>
          <p:nvPr/>
        </p:nvGraphicFramePr>
        <p:xfrm>
          <a:off x="611560" y="1196752"/>
          <a:ext cx="7920880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38744"/>
                <a:gridCol w="53821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Symbol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Meaning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p</a:t>
                      </a:r>
                      <a:r>
                        <a:rPr lang="en-US" altLang="zh-CN" sz="1000" dirty="0" err="1" smtClean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distribution over noise input </a:t>
                      </a:r>
                      <a:r>
                        <a:rPr kumimoji="0" lang="en-US" altLang="zh-CN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</a:t>
                      </a:r>
                      <a:r>
                        <a:rPr lang="en-US" altLang="zh-CN" sz="1000" dirty="0" smtClean="0"/>
                        <a:t>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generator’s distribution over data </a:t>
                      </a:r>
                      <a:r>
                        <a:rPr kumimoji="0" lang="en-US" altLang="zh-CN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</a:t>
                      </a:r>
                      <a:r>
                        <a:rPr lang="en-US" altLang="zh-CN" sz="1000" dirty="0" smtClean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Data distribution over real sample </a:t>
                      </a:r>
                      <a:r>
                        <a:rPr lang="en-US" b="0" i="0" u="none" strike="noStrike" dirty="0" smtClean="0"/>
                        <a:t>x</a:t>
                      </a:r>
                      <a:endParaRPr lang="en-US" dirty="0"/>
                    </a:p>
                  </a:txBody>
                  <a:tcPr marL="57150" marR="57150" marT="19050" marB="1905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 function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Generative Adversarial Network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01688"/>
          </a:xfrm>
        </p:spPr>
        <p:txBody>
          <a:bodyPr/>
          <a:lstStyle/>
          <a:p>
            <a:r>
              <a:rPr lang="en-US" altLang="zh-CN" dirty="0" smtClean="0"/>
              <a:t>D and G are playing a </a:t>
            </a:r>
            <a:r>
              <a:rPr lang="en-US" altLang="zh-CN" b="1" dirty="0" err="1" smtClean="0"/>
              <a:t>minimax</a:t>
            </a:r>
            <a:r>
              <a:rPr lang="en-US" altLang="zh-CN" b="1" dirty="0" smtClean="0"/>
              <a:t> game</a:t>
            </a:r>
            <a:r>
              <a:rPr lang="en-US" altLang="zh-CN" dirty="0" smtClean="0"/>
              <a:t> in which we should optimize the following loss function: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36912"/>
            <a:ext cx="870193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2300</TotalTime>
  <Words>1438</Words>
  <Application>Microsoft Office PowerPoint</Application>
  <PresentationFormat>全屏显示(4:3)</PresentationFormat>
  <Paragraphs>358</Paragraphs>
  <Slides>59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1" baseType="lpstr">
      <vt:lpstr>质朴</vt:lpstr>
      <vt:lpstr>公式</vt:lpstr>
      <vt:lpstr>Generative Adversarial Network</vt:lpstr>
      <vt:lpstr>Outline</vt:lpstr>
      <vt:lpstr>Generative vs Discriminative algorithms</vt:lpstr>
      <vt:lpstr>Discriminative algorithms</vt:lpstr>
      <vt:lpstr>Generative algorithms</vt:lpstr>
      <vt:lpstr>How GAN works</vt:lpstr>
      <vt:lpstr>GAN on MNIST</vt:lpstr>
      <vt:lpstr>Loss function</vt:lpstr>
      <vt:lpstr>Loss function</vt:lpstr>
      <vt:lpstr>GAN algorithm</vt:lpstr>
      <vt:lpstr>Ideal case</vt:lpstr>
      <vt:lpstr>Conditional GAN</vt:lpstr>
      <vt:lpstr>Conditional GAN</vt:lpstr>
      <vt:lpstr>Combined with Conv Net</vt:lpstr>
      <vt:lpstr>Combined with Conv Net</vt:lpstr>
      <vt:lpstr>Convolutional layer</vt:lpstr>
      <vt:lpstr>Deconvolutional layer</vt:lpstr>
      <vt:lpstr>DCGAN on MNIST in tensorflow</vt:lpstr>
      <vt:lpstr>DCGAN on MNIST in tensorflow</vt:lpstr>
      <vt:lpstr>DCGAN on MNIST in tensorflow</vt:lpstr>
      <vt:lpstr>DCGAN on MNIST in tensorflow</vt:lpstr>
      <vt:lpstr>DCGAN on MNIST in tensorflow</vt:lpstr>
      <vt:lpstr>DCGAN on MNIST in tensorflow</vt:lpstr>
      <vt:lpstr>DCGAN on MNIST in tensorflow</vt:lpstr>
      <vt:lpstr>DCGAN on MNIST in tensorflow</vt:lpstr>
      <vt:lpstr>Problem: hard to achieve Nash equilibrium</vt:lpstr>
      <vt:lpstr>Problem: hard to achieve Nash equilibrium</vt:lpstr>
      <vt:lpstr>Problem: hard to achieve Nash equilibrium</vt:lpstr>
      <vt:lpstr>Idea: Feature matching(Intuition)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Introduction: WGAN</vt:lpstr>
      <vt:lpstr>Application of GAN</vt:lpstr>
      <vt:lpstr>Text to image translation</vt:lpstr>
      <vt:lpstr>Text to image translation</vt:lpstr>
      <vt:lpstr>Image to image translation</vt:lpstr>
      <vt:lpstr>Image to image translation</vt:lpstr>
      <vt:lpstr>Image to image translation</vt:lpstr>
      <vt:lpstr>Image to image translation</vt:lpstr>
      <vt:lpstr>Image to image translation</vt:lpstr>
      <vt:lpstr>Increasing image resolution</vt:lpstr>
      <vt:lpstr>Increasing image resolution</vt:lpstr>
      <vt:lpstr>Current state-of-the-art</vt:lpstr>
      <vt:lpstr>Current state-of-the-art</vt:lpstr>
      <vt:lpstr>Current state-of-the-art</vt:lpstr>
      <vt:lpstr>Reference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</dc:title>
  <dc:creator>castor_v_pollux</dc:creator>
  <cp:lastModifiedBy>castor_v_pollux</cp:lastModifiedBy>
  <cp:revision>283</cp:revision>
  <dcterms:created xsi:type="dcterms:W3CDTF">2018-10-24T05:31:45Z</dcterms:created>
  <dcterms:modified xsi:type="dcterms:W3CDTF">2018-10-26T04:13:07Z</dcterms:modified>
</cp:coreProperties>
</file>